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56" r:id="rId2"/>
    <p:sldId id="347" r:id="rId3"/>
    <p:sldId id="285" r:id="rId4"/>
    <p:sldId id="348" r:id="rId5"/>
    <p:sldId id="323" r:id="rId6"/>
    <p:sldId id="349" r:id="rId7"/>
    <p:sldId id="360" r:id="rId8"/>
    <p:sldId id="358" r:id="rId9"/>
    <p:sldId id="350" r:id="rId10"/>
    <p:sldId id="355" r:id="rId11"/>
    <p:sldId id="356" r:id="rId12"/>
    <p:sldId id="301" r:id="rId13"/>
    <p:sldId id="361" r:id="rId14"/>
    <p:sldId id="3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092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20"/>
    <p:restoredTop sz="88394"/>
  </p:normalViewPr>
  <p:slideViewPr>
    <p:cSldViewPr snapToGrid="0" snapToObjects="1" showGuides="1">
      <p:cViewPr varScale="1">
        <p:scale>
          <a:sx n="95" d="100"/>
          <a:sy n="95" d="100"/>
        </p:scale>
        <p:origin x="808" y="18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BF6F05-3F3E-2048-BC3F-63605A1D392D}" type="datetimeFigureOut">
              <a:rPr lang="en-US" smtClean="0"/>
              <a:t>4/25/20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2A7324-FE81-FB44-993A-39FC0F643645}" type="slidenum">
              <a:rPr lang="en-US" smtClean="0"/>
              <a:t>‹#›</a:t>
            </a:fld>
            <a:endParaRPr lang="en-US"/>
          </a:p>
        </p:txBody>
      </p:sp>
    </p:spTree>
    <p:extLst>
      <p:ext uri="{BB962C8B-B14F-4D97-AF65-F5344CB8AC3E}">
        <p14:creationId xmlns:p14="http://schemas.microsoft.com/office/powerpoint/2010/main" val="775178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EF3A15-AFE2-EF49-9E7E-F79D0D5E526E}" type="datetimeFigureOut">
              <a:rPr lang="en-US" smtClean="0"/>
              <a:t>4/25/20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F98CE7-D7A0-7847-90FC-3890BB83CCAA}" type="slidenum">
              <a:rPr lang="en-US" smtClean="0"/>
              <a:t>‹#›</a:t>
            </a:fld>
            <a:endParaRPr lang="en-US"/>
          </a:p>
        </p:txBody>
      </p:sp>
    </p:spTree>
    <p:extLst>
      <p:ext uri="{BB962C8B-B14F-4D97-AF65-F5344CB8AC3E}">
        <p14:creationId xmlns:p14="http://schemas.microsoft.com/office/powerpoint/2010/main" val="1885395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Vamsi</a:t>
            </a:r>
          </a:p>
        </p:txBody>
      </p:sp>
      <p:sp>
        <p:nvSpPr>
          <p:cNvPr id="4" name="Slide Number Placeholder 3"/>
          <p:cNvSpPr>
            <a:spLocks noGrp="1"/>
          </p:cNvSpPr>
          <p:nvPr>
            <p:ph type="sldNum" sz="quarter" idx="5"/>
          </p:nvPr>
        </p:nvSpPr>
        <p:spPr/>
        <p:txBody>
          <a:bodyPr/>
          <a:lstStyle/>
          <a:p>
            <a:fld id="{7EF98CE7-D7A0-7847-90FC-3890BB83CCAA}" type="slidenum">
              <a:rPr lang="en-US" smtClean="0"/>
              <a:t>1</a:t>
            </a:fld>
            <a:endParaRPr lang="en-US"/>
          </a:p>
        </p:txBody>
      </p:sp>
    </p:spTree>
    <p:extLst>
      <p:ext uri="{BB962C8B-B14F-4D97-AF65-F5344CB8AC3E}">
        <p14:creationId xmlns:p14="http://schemas.microsoft.com/office/powerpoint/2010/main" val="1365372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Vamsi</a:t>
            </a:r>
          </a:p>
        </p:txBody>
      </p:sp>
      <p:sp>
        <p:nvSpPr>
          <p:cNvPr id="4" name="Slide Number Placeholder 3"/>
          <p:cNvSpPr>
            <a:spLocks noGrp="1"/>
          </p:cNvSpPr>
          <p:nvPr>
            <p:ph type="sldNum" sz="quarter" idx="5"/>
          </p:nvPr>
        </p:nvSpPr>
        <p:spPr/>
        <p:txBody>
          <a:bodyPr/>
          <a:lstStyle/>
          <a:p>
            <a:fld id="{7EF98CE7-D7A0-7847-90FC-3890BB83CCAA}" type="slidenum">
              <a:rPr lang="en-US" smtClean="0"/>
              <a:t>10</a:t>
            </a:fld>
            <a:endParaRPr lang="en-US"/>
          </a:p>
        </p:txBody>
      </p:sp>
    </p:spTree>
    <p:extLst>
      <p:ext uri="{BB962C8B-B14F-4D97-AF65-F5344CB8AC3E}">
        <p14:creationId xmlns:p14="http://schemas.microsoft.com/office/powerpoint/2010/main" val="742964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Vamsi</a:t>
            </a:r>
          </a:p>
        </p:txBody>
      </p:sp>
      <p:sp>
        <p:nvSpPr>
          <p:cNvPr id="4" name="Slide Number Placeholder 3"/>
          <p:cNvSpPr>
            <a:spLocks noGrp="1"/>
          </p:cNvSpPr>
          <p:nvPr>
            <p:ph type="sldNum" sz="quarter" idx="5"/>
          </p:nvPr>
        </p:nvSpPr>
        <p:spPr/>
        <p:txBody>
          <a:bodyPr/>
          <a:lstStyle/>
          <a:p>
            <a:fld id="{7EF98CE7-D7A0-7847-90FC-3890BB83CCAA}" type="slidenum">
              <a:rPr lang="en-US" smtClean="0"/>
              <a:t>11</a:t>
            </a:fld>
            <a:endParaRPr lang="en-US"/>
          </a:p>
        </p:txBody>
      </p:sp>
    </p:spTree>
    <p:extLst>
      <p:ext uri="{BB962C8B-B14F-4D97-AF65-F5344CB8AC3E}">
        <p14:creationId xmlns:p14="http://schemas.microsoft.com/office/powerpoint/2010/main" val="1480979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Izzy</a:t>
            </a:r>
          </a:p>
        </p:txBody>
      </p:sp>
      <p:sp>
        <p:nvSpPr>
          <p:cNvPr id="4" name="Slide Number Placeholder 3"/>
          <p:cNvSpPr>
            <a:spLocks noGrp="1"/>
          </p:cNvSpPr>
          <p:nvPr>
            <p:ph type="sldNum" sz="quarter" idx="5"/>
          </p:nvPr>
        </p:nvSpPr>
        <p:spPr/>
        <p:txBody>
          <a:bodyPr/>
          <a:lstStyle/>
          <a:p>
            <a:fld id="{7EF98CE7-D7A0-7847-90FC-3890BB83CCAA}" type="slidenum">
              <a:rPr lang="en-US" smtClean="0"/>
              <a:t>12</a:t>
            </a:fld>
            <a:endParaRPr lang="en-US"/>
          </a:p>
        </p:txBody>
      </p:sp>
    </p:spTree>
    <p:extLst>
      <p:ext uri="{BB962C8B-B14F-4D97-AF65-F5344CB8AC3E}">
        <p14:creationId xmlns:p14="http://schemas.microsoft.com/office/powerpoint/2010/main" val="2173217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Izzy</a:t>
            </a:r>
          </a:p>
        </p:txBody>
      </p:sp>
      <p:sp>
        <p:nvSpPr>
          <p:cNvPr id="4" name="Slide Number Placeholder 3"/>
          <p:cNvSpPr>
            <a:spLocks noGrp="1"/>
          </p:cNvSpPr>
          <p:nvPr>
            <p:ph type="sldNum" sz="quarter" idx="5"/>
          </p:nvPr>
        </p:nvSpPr>
        <p:spPr/>
        <p:txBody>
          <a:bodyPr/>
          <a:lstStyle/>
          <a:p>
            <a:fld id="{7EF98CE7-D7A0-7847-90FC-3890BB83CCAA}" type="slidenum">
              <a:rPr lang="en-US" smtClean="0"/>
              <a:t>13</a:t>
            </a:fld>
            <a:endParaRPr lang="en-US"/>
          </a:p>
        </p:txBody>
      </p:sp>
    </p:spTree>
    <p:extLst>
      <p:ext uri="{BB962C8B-B14F-4D97-AF65-F5344CB8AC3E}">
        <p14:creationId xmlns:p14="http://schemas.microsoft.com/office/powerpoint/2010/main" val="1395844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98CE7-D7A0-7847-90FC-3890BB83CCAA}" type="slidenum">
              <a:rPr lang="en-US" smtClean="0"/>
              <a:t>14</a:t>
            </a:fld>
            <a:endParaRPr lang="en-US"/>
          </a:p>
        </p:txBody>
      </p:sp>
    </p:spTree>
    <p:extLst>
      <p:ext uri="{BB962C8B-B14F-4D97-AF65-F5344CB8AC3E}">
        <p14:creationId xmlns:p14="http://schemas.microsoft.com/office/powerpoint/2010/main" val="4166326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p>
        </p:txBody>
      </p:sp>
      <p:sp>
        <p:nvSpPr>
          <p:cNvPr id="4" name="Slide Number Placeholder 3"/>
          <p:cNvSpPr>
            <a:spLocks noGrp="1"/>
          </p:cNvSpPr>
          <p:nvPr>
            <p:ph type="sldNum" sz="quarter" idx="5"/>
          </p:nvPr>
        </p:nvSpPr>
        <p:spPr/>
        <p:txBody>
          <a:bodyPr/>
          <a:lstStyle/>
          <a:p>
            <a:fld id="{7EF98CE7-D7A0-7847-90FC-3890BB83CCAA}" type="slidenum">
              <a:rPr lang="en-US" smtClean="0"/>
              <a:t>2</a:t>
            </a:fld>
            <a:endParaRPr lang="en-US"/>
          </a:p>
        </p:txBody>
      </p:sp>
    </p:spTree>
    <p:extLst>
      <p:ext uri="{BB962C8B-B14F-4D97-AF65-F5344CB8AC3E}">
        <p14:creationId xmlns:p14="http://schemas.microsoft.com/office/powerpoint/2010/main" val="802629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Izzy</a:t>
            </a:r>
          </a:p>
        </p:txBody>
      </p:sp>
      <p:sp>
        <p:nvSpPr>
          <p:cNvPr id="4" name="Slide Number Placeholder 3"/>
          <p:cNvSpPr>
            <a:spLocks noGrp="1"/>
          </p:cNvSpPr>
          <p:nvPr>
            <p:ph type="sldNum" sz="quarter" idx="5"/>
          </p:nvPr>
        </p:nvSpPr>
        <p:spPr/>
        <p:txBody>
          <a:bodyPr/>
          <a:lstStyle/>
          <a:p>
            <a:fld id="{7EF98CE7-D7A0-7847-90FC-3890BB83CCAA}" type="slidenum">
              <a:rPr lang="en-US" smtClean="0"/>
              <a:t>3</a:t>
            </a:fld>
            <a:endParaRPr lang="en-US"/>
          </a:p>
        </p:txBody>
      </p:sp>
    </p:spTree>
    <p:extLst>
      <p:ext uri="{BB962C8B-B14F-4D97-AF65-F5344CB8AC3E}">
        <p14:creationId xmlns:p14="http://schemas.microsoft.com/office/powerpoint/2010/main" val="1272163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Osaki</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reason we had another dataset is to include additional information such as URL, alcohol percentage, and category whereas in dataset 1 , we had other information such as twitter handle</a:t>
            </a:r>
            <a:endParaRPr lang="en-US" b="0" dirty="0">
              <a:effectLst/>
            </a:endParaRPr>
          </a:p>
        </p:txBody>
      </p:sp>
      <p:sp>
        <p:nvSpPr>
          <p:cNvPr id="4" name="Slide Number Placeholder 3"/>
          <p:cNvSpPr>
            <a:spLocks noGrp="1"/>
          </p:cNvSpPr>
          <p:nvPr>
            <p:ph type="sldNum" sz="quarter" idx="5"/>
          </p:nvPr>
        </p:nvSpPr>
        <p:spPr/>
        <p:txBody>
          <a:bodyPr/>
          <a:lstStyle/>
          <a:p>
            <a:fld id="{7EF98CE7-D7A0-7847-90FC-3890BB83CCAA}" type="slidenum">
              <a:rPr lang="en-US" smtClean="0"/>
              <a:t>4</a:t>
            </a:fld>
            <a:endParaRPr lang="en-US"/>
          </a:p>
        </p:txBody>
      </p:sp>
    </p:spTree>
    <p:extLst>
      <p:ext uri="{BB962C8B-B14F-4D97-AF65-F5344CB8AC3E}">
        <p14:creationId xmlns:p14="http://schemas.microsoft.com/office/powerpoint/2010/main" val="1942347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Vamsi</a:t>
            </a:r>
            <a:endParaRPr lang="en-US" b="0" dirty="0">
              <a:effectLst/>
            </a:endParaRPr>
          </a:p>
          <a:p>
            <a:pPr rtl="0"/>
            <a:r>
              <a:rPr lang="en-US" sz="1200" b="0" i="0" u="none" strike="noStrike" kern="1200" dirty="0">
                <a:solidFill>
                  <a:schemeClr val="tx1"/>
                </a:solidFill>
                <a:effectLst/>
                <a:latin typeface="+mn-lt"/>
                <a:ea typeface="+mn-ea"/>
                <a:cs typeface="+mn-cs"/>
              </a:rPr>
              <a:t>One of the short falls was this dataset was split among 17 different </a:t>
            </a:r>
            <a:endParaRPr lang="en-US" b="0" dirty="0">
              <a:effectLst/>
            </a:endParaRPr>
          </a:p>
          <a:p>
            <a:pPr rtl="0"/>
            <a:r>
              <a:rPr lang="en-US" sz="1200" b="0" i="0" u="none" strike="noStrike" kern="1200" dirty="0">
                <a:solidFill>
                  <a:schemeClr val="tx1"/>
                </a:solidFill>
                <a:effectLst/>
                <a:latin typeface="+mn-lt"/>
                <a:ea typeface="+mn-ea"/>
                <a:cs typeface="+mn-cs"/>
              </a:rPr>
              <a:t>Did a lot more cool things which can be found in the preprocessing section</a:t>
            </a:r>
            <a:endParaRPr lang="en-US" b="0" dirty="0">
              <a:effectLst/>
            </a:endParaRPr>
          </a:p>
        </p:txBody>
      </p:sp>
      <p:sp>
        <p:nvSpPr>
          <p:cNvPr id="4" name="Slide Number Placeholder 3"/>
          <p:cNvSpPr>
            <a:spLocks noGrp="1"/>
          </p:cNvSpPr>
          <p:nvPr>
            <p:ph type="sldNum" sz="quarter" idx="5"/>
          </p:nvPr>
        </p:nvSpPr>
        <p:spPr/>
        <p:txBody>
          <a:bodyPr/>
          <a:lstStyle/>
          <a:p>
            <a:fld id="{7EF98CE7-D7A0-7847-90FC-3890BB83CCAA}" type="slidenum">
              <a:rPr lang="en-US" smtClean="0"/>
              <a:t>5</a:t>
            </a:fld>
            <a:endParaRPr lang="en-US"/>
          </a:p>
        </p:txBody>
      </p:sp>
    </p:spTree>
    <p:extLst>
      <p:ext uri="{BB962C8B-B14F-4D97-AF65-F5344CB8AC3E}">
        <p14:creationId xmlns:p14="http://schemas.microsoft.com/office/powerpoint/2010/main" val="3239603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Izzy</a:t>
            </a:r>
          </a:p>
        </p:txBody>
      </p:sp>
      <p:sp>
        <p:nvSpPr>
          <p:cNvPr id="4" name="Slide Number Placeholder 3"/>
          <p:cNvSpPr>
            <a:spLocks noGrp="1"/>
          </p:cNvSpPr>
          <p:nvPr>
            <p:ph type="sldNum" sz="quarter" idx="5"/>
          </p:nvPr>
        </p:nvSpPr>
        <p:spPr/>
        <p:txBody>
          <a:bodyPr/>
          <a:lstStyle/>
          <a:p>
            <a:fld id="{7EF98CE7-D7A0-7847-90FC-3890BB83CCAA}" type="slidenum">
              <a:rPr lang="en-US" smtClean="0"/>
              <a:t>6</a:t>
            </a:fld>
            <a:endParaRPr lang="en-US"/>
          </a:p>
        </p:txBody>
      </p:sp>
    </p:spTree>
    <p:extLst>
      <p:ext uri="{BB962C8B-B14F-4D97-AF65-F5344CB8AC3E}">
        <p14:creationId xmlns:p14="http://schemas.microsoft.com/office/powerpoint/2010/main" val="4243366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Osaki</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Data visualization showing the different wine variety. As you can also see, the black lines at the end of the bar’s indicate standard error. The lower the standard error, the more accurate the data is and the spread of the data is smaller.</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How we got the variety, we did a </a:t>
            </a:r>
            <a:r>
              <a:rPr lang="en-US" sz="1200" b="0" i="0" u="none" strike="noStrike" kern="1200" dirty="0" err="1">
                <a:solidFill>
                  <a:schemeClr val="tx1"/>
                </a:solidFill>
                <a:effectLst/>
                <a:latin typeface="+mn-lt"/>
                <a:ea typeface="+mn-ea"/>
                <a:cs typeface="+mn-cs"/>
              </a:rPr>
              <a:t>group_by</a:t>
            </a:r>
            <a:r>
              <a:rPr lang="en-US" sz="1200" b="0" i="0" u="none" strike="noStrike" kern="1200" dirty="0">
                <a:solidFill>
                  <a:schemeClr val="tx1"/>
                </a:solidFill>
                <a:effectLst/>
                <a:latin typeface="+mn-lt"/>
                <a:ea typeface="+mn-ea"/>
                <a:cs typeface="+mn-cs"/>
              </a:rPr>
              <a:t> on variety, averaged the points, calculated standard error, arranged in descending order the avg points, and showed the top 10 wine </a:t>
            </a:r>
            <a:r>
              <a:rPr lang="en-US" sz="1200" b="0" i="0" u="none" strike="noStrike" kern="1200" dirty="0" err="1">
                <a:solidFill>
                  <a:schemeClr val="tx1"/>
                </a:solidFill>
                <a:effectLst/>
                <a:latin typeface="+mn-lt"/>
                <a:ea typeface="+mn-ea"/>
                <a:cs typeface="+mn-cs"/>
              </a:rPr>
              <a:t>varietys</a:t>
            </a:r>
            <a:endParaRPr lang="en-US" b="0" dirty="0">
              <a:effectLst/>
            </a:endParaRPr>
          </a:p>
        </p:txBody>
      </p:sp>
      <p:sp>
        <p:nvSpPr>
          <p:cNvPr id="4" name="Slide Number Placeholder 3"/>
          <p:cNvSpPr>
            <a:spLocks noGrp="1"/>
          </p:cNvSpPr>
          <p:nvPr>
            <p:ph type="sldNum" sz="quarter" idx="5"/>
          </p:nvPr>
        </p:nvSpPr>
        <p:spPr/>
        <p:txBody>
          <a:bodyPr/>
          <a:lstStyle/>
          <a:p>
            <a:fld id="{7EF98CE7-D7A0-7847-90FC-3890BB83CCAA}" type="slidenum">
              <a:rPr lang="en-US" smtClean="0"/>
              <a:t>7</a:t>
            </a:fld>
            <a:endParaRPr lang="en-US"/>
          </a:p>
        </p:txBody>
      </p:sp>
    </p:spTree>
    <p:extLst>
      <p:ext uri="{BB962C8B-B14F-4D97-AF65-F5344CB8AC3E}">
        <p14:creationId xmlns:p14="http://schemas.microsoft.com/office/powerpoint/2010/main" val="63647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Osaki</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Data visualization showing the different wines per province. Chances are your wine is from California being the largest producer more than 3x Washington.</a:t>
            </a:r>
            <a:endParaRPr lang="en-US" b="0" dirty="0">
              <a:effectLst/>
            </a:endParaRPr>
          </a:p>
        </p:txBody>
      </p:sp>
      <p:sp>
        <p:nvSpPr>
          <p:cNvPr id="4" name="Slide Number Placeholder 3"/>
          <p:cNvSpPr>
            <a:spLocks noGrp="1"/>
          </p:cNvSpPr>
          <p:nvPr>
            <p:ph type="sldNum" sz="quarter" idx="5"/>
          </p:nvPr>
        </p:nvSpPr>
        <p:spPr/>
        <p:txBody>
          <a:bodyPr/>
          <a:lstStyle/>
          <a:p>
            <a:fld id="{7EF98CE7-D7A0-7847-90FC-3890BB83CCAA}" type="slidenum">
              <a:rPr lang="en-US" smtClean="0"/>
              <a:t>8</a:t>
            </a:fld>
            <a:endParaRPr lang="en-US"/>
          </a:p>
        </p:txBody>
      </p:sp>
    </p:spTree>
    <p:extLst>
      <p:ext uri="{BB962C8B-B14F-4D97-AF65-F5344CB8AC3E}">
        <p14:creationId xmlns:p14="http://schemas.microsoft.com/office/powerpoint/2010/main" val="2688198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Izzy</a:t>
            </a:r>
          </a:p>
        </p:txBody>
      </p:sp>
      <p:sp>
        <p:nvSpPr>
          <p:cNvPr id="4" name="Slide Number Placeholder 3"/>
          <p:cNvSpPr>
            <a:spLocks noGrp="1"/>
          </p:cNvSpPr>
          <p:nvPr>
            <p:ph type="sldNum" sz="quarter" idx="5"/>
          </p:nvPr>
        </p:nvSpPr>
        <p:spPr/>
        <p:txBody>
          <a:bodyPr/>
          <a:lstStyle/>
          <a:p>
            <a:fld id="{7EF98CE7-D7A0-7847-90FC-3890BB83CCAA}" type="slidenum">
              <a:rPr lang="en-US" smtClean="0"/>
              <a:t>9</a:t>
            </a:fld>
            <a:endParaRPr lang="en-US"/>
          </a:p>
        </p:txBody>
      </p:sp>
    </p:spTree>
    <p:extLst>
      <p:ext uri="{BB962C8B-B14F-4D97-AF65-F5344CB8AC3E}">
        <p14:creationId xmlns:p14="http://schemas.microsoft.com/office/powerpoint/2010/main" val="2378227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9"/>
          <p:cNvSpPr>
            <a:spLocks noGrp="1"/>
          </p:cNvSpPr>
          <p:nvPr>
            <p:ph type="title"/>
          </p:nvPr>
        </p:nvSpPr>
        <p:spPr>
          <a:xfrm>
            <a:off x="1724526" y="126584"/>
            <a:ext cx="3891083" cy="2358197"/>
          </a:xfrm>
        </p:spPr>
        <p:txBody>
          <a:bodyPr anchor="t">
            <a:normAutofit/>
          </a:bodyPr>
          <a:lstStyle>
            <a:lvl1pPr>
              <a:defRPr sz="3400" b="1" i="0">
                <a:latin typeface="Source Sans Pro" charset="0"/>
                <a:ea typeface="Source Sans Pro" charset="0"/>
                <a:cs typeface="Source Sans Pro" charset="0"/>
              </a:defRPr>
            </a:lvl1pPr>
          </a:lstStyle>
          <a:p>
            <a:r>
              <a:rPr lang="en-US"/>
              <a:t>Click to edit Master title style</a:t>
            </a:r>
          </a:p>
        </p:txBody>
      </p:sp>
      <p:sp>
        <p:nvSpPr>
          <p:cNvPr id="20" name="Slide Number Placeholder 5"/>
          <p:cNvSpPr txBox="1">
            <a:spLocks/>
          </p:cNvSpPr>
          <p:nvPr userDrawn="1"/>
        </p:nvSpPr>
        <p:spPr>
          <a:xfrm>
            <a:off x="11386269" y="235611"/>
            <a:ext cx="647753"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i="0" smtClean="0">
                <a:solidFill>
                  <a:schemeClr val="tx1"/>
                </a:solidFill>
                <a:latin typeface="Source Sans Pro" charset="0"/>
                <a:ea typeface="Source Sans Pro" charset="0"/>
                <a:cs typeface="Source Sans Pro" charset="0"/>
              </a:rPr>
              <a:pPr algn="ctr"/>
              <a:t>‹#›</a:t>
            </a:fld>
            <a:endParaRPr lang="en-US" sz="1200" b="1" i="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70531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2752960" y="461730"/>
            <a:ext cx="5576964" cy="5554463"/>
          </a:xfrm>
          <a:custGeom>
            <a:avLst/>
            <a:gdLst>
              <a:gd name="connsiteX0" fmla="*/ 3183594 w 5576964"/>
              <a:gd name="connsiteY0" fmla="*/ 449 h 5554463"/>
              <a:gd name="connsiteX1" fmla="*/ 3319849 w 5576964"/>
              <a:gd name="connsiteY1" fmla="*/ 5409 h 5554463"/>
              <a:gd name="connsiteX2" fmla="*/ 4283944 w 5576964"/>
              <a:gd name="connsiteY2" fmla="*/ 502366 h 5554463"/>
              <a:gd name="connsiteX3" fmla="*/ 5267918 w 5576964"/>
              <a:gd name="connsiteY3" fmla="*/ 999322 h 5554463"/>
              <a:gd name="connsiteX4" fmla="*/ 5566092 w 5576964"/>
              <a:gd name="connsiteY4" fmla="*/ 2211896 h 5554463"/>
              <a:gd name="connsiteX5" fmla="*/ 5426944 w 5576964"/>
              <a:gd name="connsiteY5" fmla="*/ 3782279 h 5554463"/>
              <a:gd name="connsiteX6" fmla="*/ 4651692 w 5576964"/>
              <a:gd name="connsiteY6" fmla="*/ 4458140 h 5554463"/>
              <a:gd name="connsiteX7" fmla="*/ 3866501 w 5576964"/>
              <a:gd name="connsiteY7" fmla="*/ 4895461 h 5554463"/>
              <a:gd name="connsiteX8" fmla="*/ 3011736 w 5576964"/>
              <a:gd name="connsiteY8" fmla="*/ 5551444 h 5554463"/>
              <a:gd name="connsiteX9" fmla="*/ 1610318 w 5576964"/>
              <a:gd name="connsiteY9" fmla="*/ 5094244 h 5554463"/>
              <a:gd name="connsiteX10" fmla="*/ 328170 w 5576964"/>
              <a:gd name="connsiteY10" fmla="*/ 4080453 h 5554463"/>
              <a:gd name="connsiteX11" fmla="*/ 179 w 5576964"/>
              <a:gd name="connsiteY11" fmla="*/ 3335018 h 5554463"/>
              <a:gd name="connsiteX12" fmla="*/ 288414 w 5576964"/>
              <a:gd name="connsiteY12" fmla="*/ 2559766 h 5554463"/>
              <a:gd name="connsiteX13" fmla="*/ 695918 w 5576964"/>
              <a:gd name="connsiteY13" fmla="*/ 1526096 h 5554463"/>
              <a:gd name="connsiteX14" fmla="*/ 1192875 w 5576964"/>
              <a:gd name="connsiteY14" fmla="*/ 880053 h 5554463"/>
              <a:gd name="connsiteX15" fmla="*/ 2156970 w 5576964"/>
              <a:gd name="connsiteY15" fmla="*/ 283705 h 5554463"/>
              <a:gd name="connsiteX16" fmla="*/ 3183594 w 5576964"/>
              <a:gd name="connsiteY16" fmla="*/ 449 h 555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76964" h="5554463">
                <a:moveTo>
                  <a:pt x="3183594" y="449"/>
                </a:moveTo>
                <a:cubicBezTo>
                  <a:pt x="3230397" y="-855"/>
                  <a:pt x="3275951" y="647"/>
                  <a:pt x="3319849" y="5409"/>
                </a:cubicBezTo>
                <a:cubicBezTo>
                  <a:pt x="3671032" y="43509"/>
                  <a:pt x="3959266" y="336714"/>
                  <a:pt x="4283944" y="502366"/>
                </a:cubicBezTo>
                <a:cubicBezTo>
                  <a:pt x="4283944" y="502366"/>
                  <a:pt x="5054227" y="714400"/>
                  <a:pt x="5267918" y="999322"/>
                </a:cubicBezTo>
                <a:cubicBezTo>
                  <a:pt x="5481609" y="1284244"/>
                  <a:pt x="5539588" y="1748070"/>
                  <a:pt x="5566092" y="2211896"/>
                </a:cubicBezTo>
                <a:cubicBezTo>
                  <a:pt x="5592596" y="2675722"/>
                  <a:pt x="5579344" y="3407905"/>
                  <a:pt x="5426944" y="3782279"/>
                </a:cubicBezTo>
                <a:cubicBezTo>
                  <a:pt x="5274544" y="4156653"/>
                  <a:pt x="4911766" y="4272610"/>
                  <a:pt x="4651692" y="4458140"/>
                </a:cubicBezTo>
                <a:cubicBezTo>
                  <a:pt x="4391618" y="4643670"/>
                  <a:pt x="4139827" y="4713244"/>
                  <a:pt x="3866501" y="4895461"/>
                </a:cubicBezTo>
                <a:cubicBezTo>
                  <a:pt x="3593175" y="5077678"/>
                  <a:pt x="3387766" y="5518314"/>
                  <a:pt x="3011736" y="5551444"/>
                </a:cubicBezTo>
                <a:cubicBezTo>
                  <a:pt x="2635706" y="5584574"/>
                  <a:pt x="2057579" y="5339409"/>
                  <a:pt x="1610318" y="5094244"/>
                </a:cubicBezTo>
                <a:cubicBezTo>
                  <a:pt x="1163057" y="4849079"/>
                  <a:pt x="596526" y="4373657"/>
                  <a:pt x="328170" y="4080453"/>
                </a:cubicBezTo>
                <a:cubicBezTo>
                  <a:pt x="59814" y="3787249"/>
                  <a:pt x="6805" y="3588466"/>
                  <a:pt x="179" y="3335018"/>
                </a:cubicBezTo>
                <a:cubicBezTo>
                  <a:pt x="-6447" y="3081570"/>
                  <a:pt x="172457" y="2861253"/>
                  <a:pt x="288414" y="2559766"/>
                </a:cubicBezTo>
                <a:cubicBezTo>
                  <a:pt x="404370" y="2258279"/>
                  <a:pt x="545175" y="1806048"/>
                  <a:pt x="695918" y="1526096"/>
                </a:cubicBezTo>
                <a:cubicBezTo>
                  <a:pt x="846661" y="1246144"/>
                  <a:pt x="949366" y="1087118"/>
                  <a:pt x="1192875" y="880053"/>
                </a:cubicBezTo>
                <a:cubicBezTo>
                  <a:pt x="1436384" y="672988"/>
                  <a:pt x="1802474" y="429479"/>
                  <a:pt x="2156970" y="283705"/>
                </a:cubicBezTo>
                <a:cubicBezTo>
                  <a:pt x="2467154" y="156153"/>
                  <a:pt x="2855972" y="9576"/>
                  <a:pt x="3183594" y="449"/>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0" name="Title 9"/>
          <p:cNvSpPr>
            <a:spLocks noGrp="1"/>
          </p:cNvSpPr>
          <p:nvPr>
            <p:ph type="title"/>
          </p:nvPr>
        </p:nvSpPr>
        <p:spPr>
          <a:xfrm>
            <a:off x="1724526" y="126584"/>
            <a:ext cx="3891083" cy="2358197"/>
          </a:xfrm>
        </p:spPr>
        <p:txBody>
          <a:bodyPr anchor="t">
            <a:normAutofit/>
          </a:bodyPr>
          <a:lstStyle>
            <a:lvl1pPr>
              <a:defRPr sz="3400" b="1" i="0">
                <a:latin typeface="Source Sans Pro" charset="0"/>
                <a:ea typeface="Source Sans Pro" charset="0"/>
                <a:cs typeface="Source Sans Pro" charset="0"/>
              </a:defRPr>
            </a:lvl1pPr>
          </a:lstStyle>
          <a:p>
            <a:r>
              <a:rPr lang="en-US"/>
              <a:t>Click to edit Master title style</a:t>
            </a:r>
          </a:p>
        </p:txBody>
      </p:sp>
      <p:sp>
        <p:nvSpPr>
          <p:cNvPr id="20" name="Slide Number Placeholder 5"/>
          <p:cNvSpPr txBox="1">
            <a:spLocks/>
          </p:cNvSpPr>
          <p:nvPr userDrawn="1"/>
        </p:nvSpPr>
        <p:spPr>
          <a:xfrm>
            <a:off x="11386269" y="235611"/>
            <a:ext cx="647753"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i="0" smtClean="0">
                <a:solidFill>
                  <a:schemeClr val="tx1"/>
                </a:solidFill>
                <a:latin typeface="Source Sans Pro" charset="0"/>
                <a:ea typeface="Source Sans Pro" charset="0"/>
                <a:cs typeface="Source Sans Pro" charset="0"/>
              </a:rPr>
              <a:pPr algn="ctr"/>
              <a:t>‹#›</a:t>
            </a:fld>
            <a:endParaRPr lang="en-US" sz="1200" b="1" i="0" dirty="0">
              <a:solidFill>
                <a:schemeClr val="tx1"/>
              </a:solidFill>
              <a:latin typeface="Source Sans Pro" charset="0"/>
              <a:ea typeface="Source Sans Pro" charset="0"/>
              <a:cs typeface="Source Sans Pro"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10" name="Title 9"/>
          <p:cNvSpPr>
            <a:spLocks noGrp="1"/>
          </p:cNvSpPr>
          <p:nvPr>
            <p:ph type="title"/>
          </p:nvPr>
        </p:nvSpPr>
        <p:spPr>
          <a:xfrm>
            <a:off x="1724526" y="126584"/>
            <a:ext cx="3891083" cy="2358197"/>
          </a:xfrm>
        </p:spPr>
        <p:txBody>
          <a:bodyPr anchor="t">
            <a:normAutofit/>
          </a:bodyPr>
          <a:lstStyle>
            <a:lvl1pPr>
              <a:defRPr sz="3400" b="1" i="0">
                <a:latin typeface="Source Sans Pro" charset="0"/>
                <a:ea typeface="Source Sans Pro" charset="0"/>
                <a:cs typeface="Source Sans Pro" charset="0"/>
              </a:defRPr>
            </a:lvl1pPr>
          </a:lstStyle>
          <a:p>
            <a:r>
              <a:rPr lang="en-US"/>
              <a:t>Click to edit Master title style</a:t>
            </a:r>
          </a:p>
        </p:txBody>
      </p:sp>
      <p:sp>
        <p:nvSpPr>
          <p:cNvPr id="20" name="Slide Number Placeholder 5"/>
          <p:cNvSpPr txBox="1">
            <a:spLocks/>
          </p:cNvSpPr>
          <p:nvPr userDrawn="1"/>
        </p:nvSpPr>
        <p:spPr>
          <a:xfrm>
            <a:off x="11386269" y="235611"/>
            <a:ext cx="647753"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i="0" smtClean="0">
                <a:solidFill>
                  <a:schemeClr val="tx1"/>
                </a:solidFill>
                <a:latin typeface="Source Sans Pro" charset="0"/>
                <a:ea typeface="Source Sans Pro" charset="0"/>
                <a:cs typeface="Source Sans Pro" charset="0"/>
              </a:rPr>
              <a:pPr algn="ctr"/>
              <a:t>‹#›</a:t>
            </a:fld>
            <a:endParaRPr lang="en-US" sz="1200" b="1" i="0" dirty="0">
              <a:solidFill>
                <a:schemeClr val="tx1"/>
              </a:solidFill>
              <a:latin typeface="Source Sans Pro" charset="0"/>
              <a:ea typeface="Source Sans Pro" charset="0"/>
              <a:cs typeface="Source Sans Pro" charset="0"/>
            </a:endParaRPr>
          </a:p>
        </p:txBody>
      </p:sp>
      <p:sp>
        <p:nvSpPr>
          <p:cNvPr id="11" name="Picture Placeholder 10"/>
          <p:cNvSpPr>
            <a:spLocks noGrp="1"/>
          </p:cNvSpPr>
          <p:nvPr>
            <p:ph type="pic" sz="quarter" idx="14"/>
          </p:nvPr>
        </p:nvSpPr>
        <p:spPr>
          <a:xfrm>
            <a:off x="5064966" y="1"/>
            <a:ext cx="3125635" cy="2293298"/>
          </a:xfrm>
          <a:custGeom>
            <a:avLst/>
            <a:gdLst>
              <a:gd name="connsiteX0" fmla="*/ 0 w 3125635"/>
              <a:gd name="connsiteY0" fmla="*/ 0 h 2293298"/>
              <a:gd name="connsiteX1" fmla="*/ 3125635 w 3125635"/>
              <a:gd name="connsiteY1" fmla="*/ 0 h 2293298"/>
              <a:gd name="connsiteX2" fmla="*/ 3122315 w 3125635"/>
              <a:gd name="connsiteY2" fmla="*/ 63205 h 2293298"/>
              <a:gd name="connsiteX3" fmla="*/ 3104999 w 3125635"/>
              <a:gd name="connsiteY3" fmla="*/ 178903 h 2293298"/>
              <a:gd name="connsiteX4" fmla="*/ 2906217 w 3125635"/>
              <a:gd name="connsiteY4" fmla="*/ 725556 h 2293298"/>
              <a:gd name="connsiteX5" fmla="*/ 2936034 w 3125635"/>
              <a:gd name="connsiteY5" fmla="*/ 1649895 h 2293298"/>
              <a:gd name="connsiteX6" fmla="*/ 2538469 w 3125635"/>
              <a:gd name="connsiteY6" fmla="*/ 2266121 h 2293298"/>
              <a:gd name="connsiteX7" fmla="*/ 1703582 w 3125635"/>
              <a:gd name="connsiteY7" fmla="*/ 2097156 h 2293298"/>
              <a:gd name="connsiteX8" fmla="*/ 1256321 w 3125635"/>
              <a:gd name="connsiteY8" fmla="*/ 1321903 h 2293298"/>
              <a:gd name="connsiteX9" fmla="*/ 610277 w 3125635"/>
              <a:gd name="connsiteY9" fmla="*/ 914399 h 2293298"/>
              <a:gd name="connsiteX10" fmla="*/ 182895 w 3125635"/>
              <a:gd name="connsiteY10" fmla="*/ 516834 h 2293298"/>
              <a:gd name="connsiteX11" fmla="*/ 808 w 3125635"/>
              <a:gd name="connsiteY11" fmla="*/ 49967 h 229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5635" h="2293298">
                <a:moveTo>
                  <a:pt x="0" y="0"/>
                </a:moveTo>
                <a:lnTo>
                  <a:pt x="3125635" y="0"/>
                </a:lnTo>
                <a:lnTo>
                  <a:pt x="3122315" y="63205"/>
                </a:lnTo>
                <a:cubicBezTo>
                  <a:pt x="3117941" y="100736"/>
                  <a:pt x="3111625" y="139561"/>
                  <a:pt x="3104999" y="178903"/>
                </a:cubicBezTo>
                <a:cubicBezTo>
                  <a:pt x="3078495" y="336273"/>
                  <a:pt x="2934378" y="480391"/>
                  <a:pt x="2906217" y="725556"/>
                </a:cubicBezTo>
                <a:cubicBezTo>
                  <a:pt x="2878056" y="970721"/>
                  <a:pt x="2997325" y="1393134"/>
                  <a:pt x="2936034" y="1649895"/>
                </a:cubicBezTo>
                <a:cubicBezTo>
                  <a:pt x="2874743" y="1906656"/>
                  <a:pt x="2743878" y="2191578"/>
                  <a:pt x="2538469" y="2266121"/>
                </a:cubicBezTo>
                <a:cubicBezTo>
                  <a:pt x="2333060" y="2340665"/>
                  <a:pt x="1917273" y="2254526"/>
                  <a:pt x="1703582" y="2097156"/>
                </a:cubicBezTo>
                <a:cubicBezTo>
                  <a:pt x="1489891" y="1939786"/>
                  <a:pt x="1438538" y="1519029"/>
                  <a:pt x="1256321" y="1321903"/>
                </a:cubicBezTo>
                <a:cubicBezTo>
                  <a:pt x="1074104" y="1124777"/>
                  <a:pt x="789181" y="1048577"/>
                  <a:pt x="610277" y="914399"/>
                </a:cubicBezTo>
                <a:cubicBezTo>
                  <a:pt x="431373" y="780221"/>
                  <a:pt x="270691" y="699051"/>
                  <a:pt x="182895" y="516834"/>
                </a:cubicBezTo>
                <a:cubicBezTo>
                  <a:pt x="128023" y="402948"/>
                  <a:pt x="22032" y="210119"/>
                  <a:pt x="808" y="49967"/>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11" name="Picture Placeholder 8"/>
          <p:cNvSpPr>
            <a:spLocks noGrp="1"/>
          </p:cNvSpPr>
          <p:nvPr>
            <p:ph type="pic" sz="quarter" idx="16"/>
          </p:nvPr>
        </p:nvSpPr>
        <p:spPr>
          <a:xfrm>
            <a:off x="1724526" y="1818861"/>
            <a:ext cx="3020271" cy="4283454"/>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5" name="Picture Placeholder 8"/>
          <p:cNvSpPr>
            <a:spLocks noGrp="1"/>
          </p:cNvSpPr>
          <p:nvPr>
            <p:ph type="pic" sz="quarter" idx="17"/>
          </p:nvPr>
        </p:nvSpPr>
        <p:spPr>
          <a:xfrm>
            <a:off x="4903823" y="1818861"/>
            <a:ext cx="3020271" cy="4283454"/>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6" name="Picture Placeholder 8"/>
          <p:cNvSpPr>
            <a:spLocks noGrp="1"/>
          </p:cNvSpPr>
          <p:nvPr>
            <p:ph type="pic" sz="quarter" idx="18"/>
          </p:nvPr>
        </p:nvSpPr>
        <p:spPr>
          <a:xfrm>
            <a:off x="8083120" y="1818861"/>
            <a:ext cx="3020271" cy="4283454"/>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8" name="Slide Number Placeholder 5"/>
          <p:cNvSpPr txBox="1">
            <a:spLocks/>
          </p:cNvSpPr>
          <p:nvPr userDrawn="1"/>
        </p:nvSpPr>
        <p:spPr>
          <a:xfrm>
            <a:off x="11386269" y="235611"/>
            <a:ext cx="647753"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i="0" smtClean="0">
                <a:solidFill>
                  <a:schemeClr val="tx1"/>
                </a:solidFill>
                <a:latin typeface="Source Sans Pro" charset="0"/>
                <a:ea typeface="Source Sans Pro" charset="0"/>
                <a:cs typeface="Source Sans Pro" charset="0"/>
              </a:rPr>
              <a:pPr algn="ctr"/>
              <a:t>‹#›</a:t>
            </a:fld>
            <a:endParaRPr lang="en-US" sz="1200" b="1" i="0" dirty="0">
              <a:solidFill>
                <a:schemeClr val="tx1"/>
              </a:solidFill>
              <a:latin typeface="Source Sans Pro" charset="0"/>
              <a:ea typeface="Source Sans Pro" charset="0"/>
              <a:cs typeface="Source Sans Pro" charset="0"/>
            </a:endParaRPr>
          </a:p>
        </p:txBody>
      </p:sp>
      <p:sp>
        <p:nvSpPr>
          <p:cNvPr id="9" name="Title 9"/>
          <p:cNvSpPr>
            <a:spLocks noGrp="1"/>
          </p:cNvSpPr>
          <p:nvPr>
            <p:ph type="title"/>
          </p:nvPr>
        </p:nvSpPr>
        <p:spPr>
          <a:xfrm>
            <a:off x="1724526" y="126584"/>
            <a:ext cx="3891083" cy="2358197"/>
          </a:xfrm>
        </p:spPr>
        <p:txBody>
          <a:bodyPr anchor="t">
            <a:normAutofit/>
          </a:bodyPr>
          <a:lstStyle>
            <a:lvl1pPr>
              <a:defRPr sz="3400" b="1" i="0">
                <a:latin typeface="Source Sans Pro" charset="0"/>
                <a:ea typeface="Source Sans Pro" charset="0"/>
                <a:cs typeface="Source Sans Pro" charset="0"/>
              </a:defRPr>
            </a:lvl1pPr>
          </a:lstStyle>
          <a:p>
            <a:r>
              <a:rPr lang="en-US"/>
              <a:t>Click to edit Master title style</a:t>
            </a:r>
          </a:p>
        </p:txBody>
      </p:sp>
    </p:spTree>
    <p:extLst>
      <p:ext uri="{BB962C8B-B14F-4D97-AF65-F5344CB8AC3E}">
        <p14:creationId xmlns:p14="http://schemas.microsoft.com/office/powerpoint/2010/main" val="328430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5" name="Picture Placeholder 8"/>
          <p:cNvSpPr>
            <a:spLocks noGrp="1"/>
          </p:cNvSpPr>
          <p:nvPr>
            <p:ph type="pic" sz="quarter" idx="12"/>
          </p:nvPr>
        </p:nvSpPr>
        <p:spPr>
          <a:xfrm>
            <a:off x="4288970" y="1034425"/>
            <a:ext cx="7073035" cy="4913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4021972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24526" y="365125"/>
            <a:ext cx="9629274" cy="1325563"/>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724526" y="1825625"/>
            <a:ext cx="9629274" cy="435133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5" name="Straight Connector 14"/>
          <p:cNvCxnSpPr/>
          <p:nvPr userDrawn="1"/>
        </p:nvCxnSpPr>
        <p:spPr>
          <a:xfrm>
            <a:off x="11711748" y="612559"/>
            <a:ext cx="0" cy="3975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Freeform 23"/>
          <p:cNvSpPr/>
          <p:nvPr userDrawn="1"/>
        </p:nvSpPr>
        <p:spPr>
          <a:xfrm rot="2700000" flipH="1">
            <a:off x="11643696" y="6371446"/>
            <a:ext cx="133017" cy="133017"/>
          </a:xfrm>
          <a:custGeom>
            <a:avLst/>
            <a:gdLst>
              <a:gd name="connsiteX0" fmla="*/ 216347 w 216347"/>
              <a:gd name="connsiteY0" fmla="*/ 347 h 216347"/>
              <a:gd name="connsiteX1" fmla="*/ 216000 w 216347"/>
              <a:gd name="connsiteY1" fmla="*/ 347 h 216347"/>
              <a:gd name="connsiteX2" fmla="*/ 216000 w 216347"/>
              <a:gd name="connsiteY2" fmla="*/ 0 h 216347"/>
              <a:gd name="connsiteX3" fmla="*/ 0 w 216347"/>
              <a:gd name="connsiteY3" fmla="*/ 0 h 216347"/>
              <a:gd name="connsiteX4" fmla="*/ 0 w 216347"/>
              <a:gd name="connsiteY4" fmla="*/ 28800 h 216347"/>
              <a:gd name="connsiteX5" fmla="*/ 187546 w 216347"/>
              <a:gd name="connsiteY5" fmla="*/ 28800 h 216347"/>
              <a:gd name="connsiteX6" fmla="*/ 187547 w 216347"/>
              <a:gd name="connsiteY6" fmla="*/ 216347 h 216347"/>
              <a:gd name="connsiteX7" fmla="*/ 216347 w 216347"/>
              <a:gd name="connsiteY7" fmla="*/ 216347 h 216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47" h="216347">
                <a:moveTo>
                  <a:pt x="216347" y="347"/>
                </a:moveTo>
                <a:lnTo>
                  <a:pt x="216000" y="347"/>
                </a:lnTo>
                <a:lnTo>
                  <a:pt x="216000" y="0"/>
                </a:lnTo>
                <a:lnTo>
                  <a:pt x="0" y="0"/>
                </a:lnTo>
                <a:lnTo>
                  <a:pt x="0" y="28800"/>
                </a:lnTo>
                <a:lnTo>
                  <a:pt x="187546" y="28800"/>
                </a:lnTo>
                <a:lnTo>
                  <a:pt x="187547" y="216347"/>
                </a:lnTo>
                <a:lnTo>
                  <a:pt x="216347" y="216347"/>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253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72" r:id="rId4"/>
    <p:sldLayoutId id="214748367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8094" y="395629"/>
            <a:ext cx="9629334" cy="4234429"/>
          </a:xfrm>
        </p:spPr>
        <p:txBody>
          <a:bodyPr>
            <a:noAutofit/>
          </a:bodyPr>
          <a:lstStyle/>
          <a:p>
            <a:r>
              <a:rPr lang="en-US" sz="9600" dirty="0">
                <a:solidFill>
                  <a:schemeClr val="tx1">
                    <a:lumMod val="50000"/>
                  </a:schemeClr>
                </a:solidFill>
                <a:latin typeface="CMG Sans Bold Mono Digits" charset="0"/>
                <a:ea typeface="CMG Sans Bold Mono Digits" charset="0"/>
                <a:cs typeface="CMG Sans Bold Mono Digits" charset="0"/>
              </a:rPr>
              <a:t>Wine</a:t>
            </a:r>
          </a:p>
        </p:txBody>
      </p:sp>
      <p:sp>
        <p:nvSpPr>
          <p:cNvPr id="64" name="TextBox 63"/>
          <p:cNvSpPr txBox="1"/>
          <p:nvPr/>
        </p:nvSpPr>
        <p:spPr>
          <a:xfrm>
            <a:off x="6340298" y="6261038"/>
            <a:ext cx="5216087" cy="274049"/>
          </a:xfrm>
          <a:prstGeom prst="rect">
            <a:avLst/>
          </a:prstGeom>
          <a:noFill/>
        </p:spPr>
        <p:txBody>
          <a:bodyPr wrap="square" lIns="0" rIns="0" rtlCol="0">
            <a:spAutoFit/>
          </a:bodyPr>
          <a:lstStyle/>
          <a:p>
            <a:pPr>
              <a:lnSpc>
                <a:spcPct val="130000"/>
              </a:lnSpc>
            </a:pPr>
            <a:r>
              <a:rPr lang="en-US" sz="1000" i="1" spc="600" dirty="0">
                <a:solidFill>
                  <a:schemeClr val="tx1">
                    <a:lumMod val="50000"/>
                  </a:schemeClr>
                </a:solidFill>
                <a:latin typeface="CMG Sans" charset="0"/>
                <a:ea typeface="CMG Sans" charset="0"/>
                <a:cs typeface="CMG Sans" charset="0"/>
              </a:rPr>
              <a:t>Intro to Data Science Final Project</a:t>
            </a:r>
          </a:p>
        </p:txBody>
      </p:sp>
      <p:pic>
        <p:nvPicPr>
          <p:cNvPr id="8" name="Picture 7">
            <a:extLst>
              <a:ext uri="{FF2B5EF4-FFF2-40B4-BE49-F238E27FC236}">
                <a16:creationId xmlns:a16="http://schemas.microsoft.com/office/drawing/2014/main" id="{12D0EF37-D86E-7C45-ABF1-1AF75A1FA3EE}"/>
              </a:ext>
            </a:extLst>
          </p:cNvPr>
          <p:cNvPicPr>
            <a:picLocks noChangeAspect="1"/>
          </p:cNvPicPr>
          <p:nvPr/>
        </p:nvPicPr>
        <p:blipFill>
          <a:blip r:embed="rId3"/>
          <a:stretch>
            <a:fillRect/>
          </a:stretch>
        </p:blipFill>
        <p:spPr>
          <a:xfrm>
            <a:off x="458093" y="2063002"/>
            <a:ext cx="7095073" cy="4001621"/>
          </a:xfrm>
          <a:prstGeom prst="rect">
            <a:avLst/>
          </a:prstGeom>
        </p:spPr>
      </p:pic>
    </p:spTree>
    <p:extLst>
      <p:ext uri="{BB962C8B-B14F-4D97-AF65-F5344CB8AC3E}">
        <p14:creationId xmlns:p14="http://schemas.microsoft.com/office/powerpoint/2010/main" val="1307038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9401" y="156610"/>
            <a:ext cx="11278858" cy="2358197"/>
          </a:xfrm>
        </p:spPr>
        <p:txBody>
          <a:bodyPr>
            <a:normAutofit fontScale="90000"/>
          </a:bodyPr>
          <a:lstStyle/>
          <a:p>
            <a:r>
              <a:rPr lang="en-US" sz="6600" dirty="0">
                <a:solidFill>
                  <a:schemeClr val="bg1"/>
                </a:solidFill>
                <a:latin typeface="CMG Sans" charset="0"/>
                <a:ea typeface="CMG Sans" charset="0"/>
                <a:cs typeface="CMG Sans" charset="0"/>
              </a:rPr>
              <a:t>Who can we trust, really? (Taster data)</a:t>
            </a:r>
            <a:br>
              <a:rPr lang="en-US" sz="6600" dirty="0">
                <a:solidFill>
                  <a:schemeClr val="bg1"/>
                </a:solidFill>
                <a:latin typeface="CMG Sans" charset="0"/>
                <a:ea typeface="CMG Sans" charset="0"/>
                <a:cs typeface="CMG Sans" charset="0"/>
              </a:rPr>
            </a:br>
            <a:br>
              <a:rPr lang="en-US" sz="6600" dirty="0">
                <a:solidFill>
                  <a:schemeClr val="bg1"/>
                </a:solidFill>
                <a:latin typeface="CMG Sans" charset="0"/>
                <a:ea typeface="CMG Sans" charset="0"/>
                <a:cs typeface="CMG Sans" charset="0"/>
              </a:rPr>
            </a:br>
            <a:endParaRPr lang="en-US" sz="6600" dirty="0">
              <a:solidFill>
                <a:schemeClr val="bg1"/>
              </a:solidFill>
              <a:latin typeface="CMG Sans" charset="0"/>
              <a:ea typeface="CMG Sans" charset="0"/>
              <a:cs typeface="CMG Sans" charset="0"/>
            </a:endParaRPr>
          </a:p>
        </p:txBody>
      </p:sp>
      <p:pic>
        <p:nvPicPr>
          <p:cNvPr id="14338" name="Picture 2">
            <a:extLst>
              <a:ext uri="{FF2B5EF4-FFF2-40B4-BE49-F238E27FC236}">
                <a16:creationId xmlns:a16="http://schemas.microsoft.com/office/drawing/2014/main" id="{EDF45B1E-6D2A-5E4D-A150-60C606831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2826" y="2282510"/>
            <a:ext cx="4893472" cy="36701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C7F2234-64BF-3B4C-B403-079F6F64C140}"/>
              </a:ext>
            </a:extLst>
          </p:cNvPr>
          <p:cNvPicPr>
            <a:picLocks noChangeAspect="1"/>
          </p:cNvPicPr>
          <p:nvPr/>
        </p:nvPicPr>
        <p:blipFill>
          <a:blip r:embed="rId4"/>
          <a:stretch>
            <a:fillRect/>
          </a:stretch>
        </p:blipFill>
        <p:spPr>
          <a:xfrm>
            <a:off x="339401" y="2154787"/>
            <a:ext cx="7110270" cy="3925550"/>
          </a:xfrm>
          <a:prstGeom prst="rect">
            <a:avLst/>
          </a:prstGeom>
        </p:spPr>
      </p:pic>
    </p:spTree>
    <p:extLst>
      <p:ext uri="{BB962C8B-B14F-4D97-AF65-F5344CB8AC3E}">
        <p14:creationId xmlns:p14="http://schemas.microsoft.com/office/powerpoint/2010/main" val="383262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9400" y="156610"/>
            <a:ext cx="11242999" cy="2358197"/>
          </a:xfrm>
        </p:spPr>
        <p:txBody>
          <a:bodyPr>
            <a:normAutofit/>
          </a:bodyPr>
          <a:lstStyle/>
          <a:p>
            <a:r>
              <a:rPr lang="en-US" sz="6600" dirty="0">
                <a:solidFill>
                  <a:schemeClr val="bg1"/>
                </a:solidFill>
                <a:latin typeface="CMG Sans" charset="0"/>
                <a:ea typeface="CMG Sans" charset="0"/>
                <a:cs typeface="CMG Sans" charset="0"/>
              </a:rPr>
              <a:t>Best Value Wine</a:t>
            </a:r>
          </a:p>
        </p:txBody>
      </p:sp>
      <p:grpSp>
        <p:nvGrpSpPr>
          <p:cNvPr id="12" name="Group 11">
            <a:extLst>
              <a:ext uri="{FF2B5EF4-FFF2-40B4-BE49-F238E27FC236}">
                <a16:creationId xmlns:a16="http://schemas.microsoft.com/office/drawing/2014/main" id="{79EA43AA-3FBF-B044-A7C4-7937DEB5D30B}"/>
              </a:ext>
            </a:extLst>
          </p:cNvPr>
          <p:cNvGrpSpPr/>
          <p:nvPr/>
        </p:nvGrpSpPr>
        <p:grpSpPr>
          <a:xfrm>
            <a:off x="6683531" y="1739511"/>
            <a:ext cx="4547449" cy="4095338"/>
            <a:chOff x="6683531" y="1739511"/>
            <a:chExt cx="4547449" cy="4095338"/>
          </a:xfrm>
        </p:grpSpPr>
        <p:pic>
          <p:nvPicPr>
            <p:cNvPr id="5" name="Picture 4">
              <a:extLst>
                <a:ext uri="{FF2B5EF4-FFF2-40B4-BE49-F238E27FC236}">
                  <a16:creationId xmlns:a16="http://schemas.microsoft.com/office/drawing/2014/main" id="{0A74F121-53CF-CB4F-ACCF-4FED19E1E5CB}"/>
                </a:ext>
              </a:extLst>
            </p:cNvPr>
            <p:cNvPicPr>
              <a:picLocks noChangeAspect="1"/>
            </p:cNvPicPr>
            <p:nvPr/>
          </p:nvPicPr>
          <p:blipFill rotWithShape="1">
            <a:blip r:embed="rId3"/>
            <a:srcRect r="60198"/>
            <a:stretch/>
          </p:blipFill>
          <p:spPr>
            <a:xfrm>
              <a:off x="6683531" y="1739511"/>
              <a:ext cx="3352437" cy="4095337"/>
            </a:xfrm>
            <a:prstGeom prst="rect">
              <a:avLst/>
            </a:prstGeom>
          </p:spPr>
        </p:pic>
        <p:pic>
          <p:nvPicPr>
            <p:cNvPr id="8" name="Picture 7">
              <a:extLst>
                <a:ext uri="{FF2B5EF4-FFF2-40B4-BE49-F238E27FC236}">
                  <a16:creationId xmlns:a16="http://schemas.microsoft.com/office/drawing/2014/main" id="{1057E072-B682-4941-AB1F-FCE7F5DC6936}"/>
                </a:ext>
              </a:extLst>
            </p:cNvPr>
            <p:cNvPicPr>
              <a:picLocks noChangeAspect="1"/>
            </p:cNvPicPr>
            <p:nvPr/>
          </p:nvPicPr>
          <p:blipFill rotWithShape="1">
            <a:blip r:embed="rId3"/>
            <a:srcRect l="85812"/>
            <a:stretch/>
          </p:blipFill>
          <p:spPr>
            <a:xfrm>
              <a:off x="10035968" y="1739512"/>
              <a:ext cx="1195012" cy="4095337"/>
            </a:xfrm>
            <a:prstGeom prst="rect">
              <a:avLst/>
            </a:prstGeom>
          </p:spPr>
        </p:pic>
      </p:grpSp>
      <p:grpSp>
        <p:nvGrpSpPr>
          <p:cNvPr id="11" name="Group 10">
            <a:extLst>
              <a:ext uri="{FF2B5EF4-FFF2-40B4-BE49-F238E27FC236}">
                <a16:creationId xmlns:a16="http://schemas.microsoft.com/office/drawing/2014/main" id="{DF49C15F-CAC5-CB45-A09A-3BCAC6B5F065}"/>
              </a:ext>
            </a:extLst>
          </p:cNvPr>
          <p:cNvGrpSpPr/>
          <p:nvPr/>
        </p:nvGrpSpPr>
        <p:grpSpPr>
          <a:xfrm>
            <a:off x="1026297" y="1739510"/>
            <a:ext cx="4462222" cy="4095337"/>
            <a:chOff x="1026297" y="1739510"/>
            <a:chExt cx="4462222" cy="4095337"/>
          </a:xfrm>
        </p:grpSpPr>
        <p:pic>
          <p:nvPicPr>
            <p:cNvPr id="4" name="Picture 3">
              <a:extLst>
                <a:ext uri="{FF2B5EF4-FFF2-40B4-BE49-F238E27FC236}">
                  <a16:creationId xmlns:a16="http://schemas.microsoft.com/office/drawing/2014/main" id="{DF83CA6A-17A6-E947-9181-0A4EAA4B259A}"/>
                </a:ext>
              </a:extLst>
            </p:cNvPr>
            <p:cNvPicPr>
              <a:picLocks noChangeAspect="1"/>
            </p:cNvPicPr>
            <p:nvPr/>
          </p:nvPicPr>
          <p:blipFill rotWithShape="1">
            <a:blip r:embed="rId4"/>
            <a:srcRect l="9801" r="55027"/>
            <a:stretch/>
          </p:blipFill>
          <p:spPr>
            <a:xfrm>
              <a:off x="1026297" y="1739510"/>
              <a:ext cx="3272590" cy="4095337"/>
            </a:xfrm>
            <a:prstGeom prst="rect">
              <a:avLst/>
            </a:prstGeom>
          </p:spPr>
        </p:pic>
        <p:pic>
          <p:nvPicPr>
            <p:cNvPr id="9" name="Picture 8">
              <a:extLst>
                <a:ext uri="{FF2B5EF4-FFF2-40B4-BE49-F238E27FC236}">
                  <a16:creationId xmlns:a16="http://schemas.microsoft.com/office/drawing/2014/main" id="{977F8D73-EDFE-A941-A1D9-82115D213BC3}"/>
                </a:ext>
              </a:extLst>
            </p:cNvPr>
            <p:cNvPicPr>
              <a:picLocks noChangeAspect="1"/>
            </p:cNvPicPr>
            <p:nvPr/>
          </p:nvPicPr>
          <p:blipFill rotWithShape="1">
            <a:blip r:embed="rId4"/>
            <a:srcRect l="87214" r="1"/>
            <a:stretch/>
          </p:blipFill>
          <p:spPr>
            <a:xfrm>
              <a:off x="4298887" y="1739510"/>
              <a:ext cx="1189632" cy="4095337"/>
            </a:xfrm>
            <a:prstGeom prst="rect">
              <a:avLst/>
            </a:prstGeom>
          </p:spPr>
        </p:pic>
      </p:grpSp>
      <p:sp>
        <p:nvSpPr>
          <p:cNvPr id="14" name="TextBox 13">
            <a:extLst>
              <a:ext uri="{FF2B5EF4-FFF2-40B4-BE49-F238E27FC236}">
                <a16:creationId xmlns:a16="http://schemas.microsoft.com/office/drawing/2014/main" id="{966C7F1A-B486-5244-91BD-171394B94F0F}"/>
              </a:ext>
            </a:extLst>
          </p:cNvPr>
          <p:cNvSpPr txBox="1"/>
          <p:nvPr/>
        </p:nvSpPr>
        <p:spPr>
          <a:xfrm>
            <a:off x="1026298" y="6042392"/>
            <a:ext cx="4462222" cy="400110"/>
          </a:xfrm>
          <a:prstGeom prst="rect">
            <a:avLst/>
          </a:prstGeom>
          <a:noFill/>
        </p:spPr>
        <p:txBody>
          <a:bodyPr wrap="square" lIns="0" rIns="0" rtlCol="0">
            <a:spAutoFit/>
          </a:bodyPr>
          <a:lstStyle/>
          <a:p>
            <a:pPr algn="ctr" fontAlgn="base">
              <a:spcBef>
                <a:spcPts val="600"/>
              </a:spcBef>
              <a:spcAft>
                <a:spcPts val="600"/>
              </a:spcAft>
            </a:pPr>
            <a:r>
              <a:rPr lang="en-US" sz="2000" b="1" dirty="0">
                <a:solidFill>
                  <a:schemeClr val="bg1"/>
                </a:solidFill>
                <a:latin typeface="CMG Sans" charset="0"/>
                <a:ea typeface="CMG Sans" charset="0"/>
                <a:cs typeface="CMG Sans" charset="0"/>
              </a:rPr>
              <a:t>Sort by Points/Price</a:t>
            </a:r>
          </a:p>
        </p:txBody>
      </p:sp>
      <p:sp>
        <p:nvSpPr>
          <p:cNvPr id="18" name="TextBox 17">
            <a:extLst>
              <a:ext uri="{FF2B5EF4-FFF2-40B4-BE49-F238E27FC236}">
                <a16:creationId xmlns:a16="http://schemas.microsoft.com/office/drawing/2014/main" id="{81882376-19EA-DF43-8A06-265695E4522A}"/>
              </a:ext>
            </a:extLst>
          </p:cNvPr>
          <p:cNvSpPr txBox="1"/>
          <p:nvPr/>
        </p:nvSpPr>
        <p:spPr>
          <a:xfrm>
            <a:off x="6683530" y="6042392"/>
            <a:ext cx="4547449" cy="400110"/>
          </a:xfrm>
          <a:prstGeom prst="rect">
            <a:avLst/>
          </a:prstGeom>
          <a:noFill/>
        </p:spPr>
        <p:txBody>
          <a:bodyPr wrap="square" lIns="0" rIns="0" rtlCol="0">
            <a:spAutoFit/>
          </a:bodyPr>
          <a:lstStyle/>
          <a:p>
            <a:pPr algn="ctr" fontAlgn="base">
              <a:spcBef>
                <a:spcPts val="600"/>
              </a:spcBef>
              <a:spcAft>
                <a:spcPts val="600"/>
              </a:spcAft>
            </a:pPr>
            <a:r>
              <a:rPr lang="en-US" sz="2000" b="1" dirty="0">
                <a:solidFill>
                  <a:schemeClr val="bg1"/>
                </a:solidFill>
                <a:latin typeface="CMG Sans" charset="0"/>
                <a:ea typeface="CMG Sans" charset="0"/>
                <a:cs typeface="CMG Sans" charset="0"/>
              </a:rPr>
              <a:t>Sort by Normalized Points/Price</a:t>
            </a:r>
          </a:p>
        </p:txBody>
      </p:sp>
    </p:spTree>
    <p:extLst>
      <p:ext uri="{BB962C8B-B14F-4D97-AF65-F5344CB8AC3E}">
        <p14:creationId xmlns:p14="http://schemas.microsoft.com/office/powerpoint/2010/main" val="1718773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24278" y="588219"/>
            <a:ext cx="11347769" cy="1139825"/>
          </a:xfrm>
        </p:spPr>
        <p:txBody>
          <a:bodyPr>
            <a:noAutofit/>
          </a:bodyPr>
          <a:lstStyle/>
          <a:p>
            <a:r>
              <a:rPr lang="en-US" sz="4800" b="1" dirty="0">
                <a:latin typeface="CMG Sans" charset="0"/>
                <a:ea typeface="CMG Sans" charset="0"/>
                <a:cs typeface="CMG Sans" charset="0"/>
              </a:rPr>
              <a:t>What’s Jess from New Girl’s favorite wine?</a:t>
            </a:r>
            <a:endParaRPr lang="en-US" sz="4800" b="1" dirty="0">
              <a:latin typeface="+mn-lt"/>
            </a:endParaRPr>
          </a:p>
        </p:txBody>
      </p:sp>
      <p:pic>
        <p:nvPicPr>
          <p:cNvPr id="19460" name="Picture 4">
            <a:extLst>
              <a:ext uri="{FF2B5EF4-FFF2-40B4-BE49-F238E27FC236}">
                <a16:creationId xmlns:a16="http://schemas.microsoft.com/office/drawing/2014/main" id="{36D05C33-FDEE-214E-A9B6-7DB285189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809579"/>
            <a:ext cx="6096000" cy="3708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BD4E3102-1FCB-7F43-987C-626C3334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547" y="5347009"/>
            <a:ext cx="10250905" cy="1478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49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9401" y="156610"/>
            <a:ext cx="7303360" cy="2358197"/>
          </a:xfrm>
        </p:spPr>
        <p:txBody>
          <a:bodyPr>
            <a:normAutofit/>
          </a:bodyPr>
          <a:lstStyle/>
          <a:p>
            <a:r>
              <a:rPr lang="en-US" sz="6600" dirty="0">
                <a:solidFill>
                  <a:schemeClr val="bg1"/>
                </a:solidFill>
                <a:latin typeface="CMG Sans" charset="0"/>
                <a:ea typeface="CMG Sans" charset="0"/>
                <a:cs typeface="CMG Sans" charset="0"/>
              </a:rPr>
              <a:t>The End</a:t>
            </a:r>
          </a:p>
        </p:txBody>
      </p:sp>
      <p:pic>
        <p:nvPicPr>
          <p:cNvPr id="23554" name="Picture 2">
            <a:extLst>
              <a:ext uri="{FF2B5EF4-FFF2-40B4-BE49-F238E27FC236}">
                <a16:creationId xmlns:a16="http://schemas.microsoft.com/office/drawing/2014/main" id="{263EF06D-20D1-7747-A833-8B06CC44C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637" y="1464044"/>
            <a:ext cx="8852725" cy="494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722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9400" y="156610"/>
            <a:ext cx="11292305" cy="2358197"/>
          </a:xfrm>
        </p:spPr>
        <p:txBody>
          <a:bodyPr>
            <a:normAutofit fontScale="90000"/>
          </a:bodyPr>
          <a:lstStyle/>
          <a:p>
            <a:r>
              <a:rPr lang="en-US" sz="6600" dirty="0">
                <a:solidFill>
                  <a:schemeClr val="bg1"/>
                </a:solidFill>
                <a:latin typeface="CMG Sans" charset="0"/>
                <a:ea typeface="CMG Sans" charset="0"/>
                <a:cs typeface="CMG Sans" charset="0"/>
              </a:rPr>
              <a:t>Because I feel bad if I don’t credit all the gifs, I made this page</a:t>
            </a:r>
            <a:br>
              <a:rPr lang="en-US" sz="6600" dirty="0">
                <a:solidFill>
                  <a:schemeClr val="bg1"/>
                </a:solidFill>
                <a:latin typeface="CMG Sans" charset="0"/>
                <a:ea typeface="CMG Sans" charset="0"/>
                <a:cs typeface="CMG Sans" charset="0"/>
              </a:rPr>
            </a:br>
            <a:br>
              <a:rPr lang="en-US" sz="6600" dirty="0">
                <a:solidFill>
                  <a:schemeClr val="bg1"/>
                </a:solidFill>
                <a:latin typeface="CMG Sans" charset="0"/>
                <a:ea typeface="CMG Sans" charset="0"/>
                <a:cs typeface="CMG Sans" charset="0"/>
              </a:rPr>
            </a:br>
            <a:endParaRPr lang="en-US" sz="6600" dirty="0">
              <a:solidFill>
                <a:schemeClr val="bg1"/>
              </a:solidFill>
              <a:latin typeface="CMG Sans" charset="0"/>
              <a:ea typeface="CMG Sans" charset="0"/>
              <a:cs typeface="CMG Sans" charset="0"/>
            </a:endParaRPr>
          </a:p>
        </p:txBody>
      </p:sp>
      <p:sp>
        <p:nvSpPr>
          <p:cNvPr id="4" name="TextBox 3">
            <a:extLst>
              <a:ext uri="{FF2B5EF4-FFF2-40B4-BE49-F238E27FC236}">
                <a16:creationId xmlns:a16="http://schemas.microsoft.com/office/drawing/2014/main" id="{07DA9B08-9C09-1245-B65E-C073322255F5}"/>
              </a:ext>
            </a:extLst>
          </p:cNvPr>
          <p:cNvSpPr txBox="1"/>
          <p:nvPr/>
        </p:nvSpPr>
        <p:spPr>
          <a:xfrm>
            <a:off x="339401" y="2915768"/>
            <a:ext cx="11292304" cy="3170099"/>
          </a:xfrm>
          <a:prstGeom prst="rect">
            <a:avLst/>
          </a:prstGeom>
          <a:noFill/>
        </p:spPr>
        <p:txBody>
          <a:bodyPr wrap="square" lIns="0" rIns="0" rtlCol="0">
            <a:spAutoFit/>
          </a:bodyPr>
          <a:lstStyle/>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https://gifimage.net/wp-content/uploads/2017/09/amy-schumer-wine-gif-3</a:t>
            </a:r>
            <a:r>
              <a:rPr lang="en-US" sz="2000">
                <a:solidFill>
                  <a:schemeClr val="bg1"/>
                </a:solidFill>
                <a:latin typeface="CMG Sans" charset="0"/>
                <a:ea typeface="CMG Sans" charset="0"/>
                <a:cs typeface="CMG Sans" charset="0"/>
              </a:rPr>
              <a:t>.gi</a:t>
            </a:r>
            <a:r>
              <a:rPr lang="en-US" sz="2000" dirty="0">
                <a:solidFill>
                  <a:schemeClr val="bg1"/>
                </a:solidFill>
                <a:latin typeface="CMG Sans" charset="0"/>
                <a:ea typeface="CMG Sans" charset="0"/>
                <a:cs typeface="CMG Sans" charset="0"/>
              </a:rPr>
              <a:t>f</a:t>
            </a:r>
          </a:p>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https://</a:t>
            </a:r>
            <a:r>
              <a:rPr lang="en-US" sz="2000" dirty="0" err="1">
                <a:solidFill>
                  <a:schemeClr val="bg1"/>
                </a:solidFill>
                <a:latin typeface="CMG Sans" charset="0"/>
                <a:ea typeface="CMG Sans" charset="0"/>
                <a:cs typeface="CMG Sans" charset="0"/>
              </a:rPr>
              <a:t>media.giphy.com</a:t>
            </a:r>
            <a:r>
              <a:rPr lang="en-US" sz="2000" dirty="0">
                <a:solidFill>
                  <a:schemeClr val="bg1"/>
                </a:solidFill>
                <a:latin typeface="CMG Sans" charset="0"/>
                <a:ea typeface="CMG Sans" charset="0"/>
                <a:cs typeface="CMG Sans" charset="0"/>
              </a:rPr>
              <a:t>/media/10zsjaH4g0GgmY/</a:t>
            </a:r>
            <a:r>
              <a:rPr lang="en-US" sz="2000" dirty="0" err="1">
                <a:solidFill>
                  <a:schemeClr val="bg1"/>
                </a:solidFill>
                <a:latin typeface="CMG Sans" charset="0"/>
                <a:ea typeface="CMG Sans" charset="0"/>
                <a:cs typeface="CMG Sans" charset="0"/>
              </a:rPr>
              <a:t>giphy.gif</a:t>
            </a:r>
            <a:endParaRPr lang="en-US" sz="2000" dirty="0">
              <a:solidFill>
                <a:schemeClr val="bg1"/>
              </a:solidFill>
              <a:latin typeface="CMG Sans" charset="0"/>
              <a:ea typeface="CMG Sans" charset="0"/>
              <a:cs typeface="CMG Sans" charset="0"/>
            </a:endParaRPr>
          </a:p>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https://media2.giphy.com/media/k9yjgF1I7mX0k/200.gif</a:t>
            </a:r>
          </a:p>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https://media1.giphy.com/media/VJihSxsVKL5tu/</a:t>
            </a:r>
            <a:r>
              <a:rPr lang="en-US" sz="2000" dirty="0" err="1">
                <a:solidFill>
                  <a:schemeClr val="bg1"/>
                </a:solidFill>
                <a:latin typeface="CMG Sans" charset="0"/>
                <a:ea typeface="CMG Sans" charset="0"/>
                <a:cs typeface="CMG Sans" charset="0"/>
              </a:rPr>
              <a:t>source.gif</a:t>
            </a:r>
            <a:endParaRPr lang="en-US" sz="2000" dirty="0">
              <a:solidFill>
                <a:schemeClr val="bg1"/>
              </a:solidFill>
              <a:latin typeface="CMG Sans" charset="0"/>
              <a:ea typeface="CMG Sans" charset="0"/>
              <a:cs typeface="CMG Sans" charset="0"/>
            </a:endParaRPr>
          </a:p>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https://</a:t>
            </a:r>
            <a:r>
              <a:rPr lang="en-US" sz="2000" dirty="0" err="1">
                <a:solidFill>
                  <a:schemeClr val="bg1"/>
                </a:solidFill>
                <a:latin typeface="CMG Sans" charset="0"/>
                <a:ea typeface="CMG Sans" charset="0"/>
                <a:cs typeface="CMG Sans" charset="0"/>
              </a:rPr>
              <a:t>media.giphy.com</a:t>
            </a:r>
            <a:r>
              <a:rPr lang="en-US" sz="2000" dirty="0">
                <a:solidFill>
                  <a:schemeClr val="bg1"/>
                </a:solidFill>
                <a:latin typeface="CMG Sans" charset="0"/>
                <a:ea typeface="CMG Sans" charset="0"/>
                <a:cs typeface="CMG Sans" charset="0"/>
              </a:rPr>
              <a:t>/media/3o6wO65AgKI8R9LoOc/</a:t>
            </a:r>
            <a:r>
              <a:rPr lang="en-US" sz="2000" dirty="0" err="1">
                <a:solidFill>
                  <a:schemeClr val="bg1"/>
                </a:solidFill>
                <a:latin typeface="CMG Sans" charset="0"/>
                <a:ea typeface="CMG Sans" charset="0"/>
                <a:cs typeface="CMG Sans" charset="0"/>
              </a:rPr>
              <a:t>giphy.gif</a:t>
            </a:r>
            <a:endParaRPr lang="en-US" sz="2000" dirty="0">
              <a:solidFill>
                <a:schemeClr val="bg1"/>
              </a:solidFill>
              <a:latin typeface="CMG Sans" charset="0"/>
              <a:ea typeface="CMG Sans" charset="0"/>
              <a:cs typeface="CMG Sans" charset="0"/>
            </a:endParaRPr>
          </a:p>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https://</a:t>
            </a:r>
            <a:r>
              <a:rPr lang="en-US" sz="2000" dirty="0" err="1">
                <a:solidFill>
                  <a:schemeClr val="bg1"/>
                </a:solidFill>
                <a:latin typeface="CMG Sans" charset="0"/>
                <a:ea typeface="CMG Sans" charset="0"/>
                <a:cs typeface="CMG Sans" charset="0"/>
              </a:rPr>
              <a:t>media.giphy.com</a:t>
            </a:r>
            <a:r>
              <a:rPr lang="en-US" sz="2000" dirty="0">
                <a:solidFill>
                  <a:schemeClr val="bg1"/>
                </a:solidFill>
                <a:latin typeface="CMG Sans" charset="0"/>
                <a:ea typeface="CMG Sans" charset="0"/>
                <a:cs typeface="CMG Sans" charset="0"/>
              </a:rPr>
              <a:t>/media/3osxY3Ju6p2jJbBo88/</a:t>
            </a:r>
            <a:r>
              <a:rPr lang="en-US" sz="2000" dirty="0" err="1">
                <a:solidFill>
                  <a:schemeClr val="bg1"/>
                </a:solidFill>
                <a:latin typeface="CMG Sans" charset="0"/>
                <a:ea typeface="CMG Sans" charset="0"/>
                <a:cs typeface="CMG Sans" charset="0"/>
              </a:rPr>
              <a:t>giphy.gif</a:t>
            </a:r>
            <a:endParaRPr lang="en-US" sz="2000" dirty="0">
              <a:solidFill>
                <a:schemeClr val="bg1"/>
              </a:solidFill>
              <a:latin typeface="CMG Sans" charset="0"/>
              <a:ea typeface="CMG Sans" charset="0"/>
              <a:cs typeface="CMG Sans" charset="0"/>
            </a:endParaRPr>
          </a:p>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https://</a:t>
            </a:r>
            <a:r>
              <a:rPr lang="en-US" sz="2000" dirty="0" err="1">
                <a:solidFill>
                  <a:schemeClr val="bg1"/>
                </a:solidFill>
                <a:latin typeface="CMG Sans" charset="0"/>
                <a:ea typeface="CMG Sans" charset="0"/>
                <a:cs typeface="CMG Sans" charset="0"/>
              </a:rPr>
              <a:t>giphy.com</a:t>
            </a:r>
            <a:r>
              <a:rPr lang="en-US" sz="2000" dirty="0">
                <a:solidFill>
                  <a:schemeClr val="bg1"/>
                </a:solidFill>
                <a:latin typeface="CMG Sans" charset="0"/>
                <a:ea typeface="CMG Sans" charset="0"/>
                <a:cs typeface="CMG Sans" charset="0"/>
              </a:rPr>
              <a:t>/gifs/traveloregon-oregon-travel-n3WqwXtEHrQ6axuMR4</a:t>
            </a:r>
          </a:p>
        </p:txBody>
      </p:sp>
    </p:spTree>
    <p:extLst>
      <p:ext uri="{BB962C8B-B14F-4D97-AF65-F5344CB8AC3E}">
        <p14:creationId xmlns:p14="http://schemas.microsoft.com/office/powerpoint/2010/main" val="1788204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250576"/>
          </a:xfrm>
        </p:spPr>
        <p:txBody>
          <a:bodyPr anchor="ctr">
            <a:normAutofit/>
          </a:bodyPr>
          <a:lstStyle/>
          <a:p>
            <a:pPr algn="ctr"/>
            <a:r>
              <a:rPr lang="en-US" sz="6600" dirty="0">
                <a:latin typeface="CMG Sans ExtraBold" charset="0"/>
                <a:ea typeface="CMG Sans ExtraBold" charset="0"/>
                <a:cs typeface="CMG Sans ExtraBold" charset="0"/>
              </a:rPr>
              <a:t>Team</a:t>
            </a:r>
          </a:p>
        </p:txBody>
      </p:sp>
      <p:pic>
        <p:nvPicPr>
          <p:cNvPr id="2054" name="Picture 6">
            <a:extLst>
              <a:ext uri="{FF2B5EF4-FFF2-40B4-BE49-F238E27FC236}">
                <a16:creationId xmlns:a16="http://schemas.microsoft.com/office/drawing/2014/main" id="{A7B51C6A-2111-2944-8F2E-5C204A9CB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29" y="1250576"/>
            <a:ext cx="3662018" cy="366201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7CBF786-C0B9-EC4C-9587-1DE8923FF1A3}"/>
              </a:ext>
            </a:extLst>
          </p:cNvPr>
          <p:cNvSpPr txBox="1"/>
          <p:nvPr/>
        </p:nvSpPr>
        <p:spPr>
          <a:xfrm>
            <a:off x="423029" y="5144015"/>
            <a:ext cx="3662018" cy="1477328"/>
          </a:xfrm>
          <a:prstGeom prst="rect">
            <a:avLst/>
          </a:prstGeom>
          <a:noFill/>
        </p:spPr>
        <p:txBody>
          <a:bodyPr wrap="square" rtlCol="0">
            <a:spAutoFit/>
          </a:bodyPr>
          <a:lstStyle/>
          <a:p>
            <a:pPr algn="ctr"/>
            <a:r>
              <a:rPr lang="en-US" dirty="0">
                <a:latin typeface="CMG Sans" charset="0"/>
                <a:ea typeface="CMG Sans" charset="0"/>
                <a:cs typeface="CMG Sans" charset="0"/>
              </a:rPr>
              <a:t>Isabel Zimmerman </a:t>
            </a:r>
          </a:p>
          <a:p>
            <a:pPr algn="ctr"/>
            <a:r>
              <a:rPr lang="en-US" b="1" dirty="0">
                <a:latin typeface="CMG Sans" charset="0"/>
                <a:ea typeface="CMG Sans" charset="0"/>
                <a:cs typeface="CMG Sans" charset="0"/>
              </a:rPr>
              <a:t>Z Best</a:t>
            </a:r>
          </a:p>
          <a:p>
            <a:pPr algn="ctr"/>
            <a:br>
              <a:rPr lang="en-US" dirty="0">
                <a:latin typeface="CMG Sans" charset="0"/>
                <a:ea typeface="CMG Sans" charset="0"/>
                <a:cs typeface="CMG Sans" charset="0"/>
              </a:rPr>
            </a:br>
            <a:r>
              <a:rPr lang="en-US" dirty="0" err="1">
                <a:latin typeface="CMG Sans" charset="0"/>
                <a:ea typeface="CMG Sans" charset="0"/>
                <a:cs typeface="CMG Sans" charset="0"/>
              </a:rPr>
              <a:t>Hellrasier</a:t>
            </a:r>
            <a:r>
              <a:rPr lang="en-US" dirty="0">
                <a:latin typeface="CMG Sans" charset="0"/>
                <a:ea typeface="CMG Sans" charset="0"/>
                <a:cs typeface="CMG Sans" charset="0"/>
              </a:rPr>
              <a:t> 3.0</a:t>
            </a:r>
          </a:p>
          <a:p>
            <a:pPr algn="ctr"/>
            <a:r>
              <a:rPr lang="en-US" dirty="0">
                <a:latin typeface="CMG Sans" charset="0"/>
                <a:ea typeface="CMG Sans" charset="0"/>
                <a:cs typeface="CMG Sans" charset="0"/>
              </a:rPr>
              <a:t>(Cause...it looks pretty)</a:t>
            </a:r>
          </a:p>
        </p:txBody>
      </p:sp>
      <p:pic>
        <p:nvPicPr>
          <p:cNvPr id="2056" name="Picture 8">
            <a:extLst>
              <a:ext uri="{FF2B5EF4-FFF2-40B4-BE49-F238E27FC236}">
                <a16:creationId xmlns:a16="http://schemas.microsoft.com/office/drawing/2014/main" id="{76B534E0-2B72-7E43-A2E5-0C2EFDBBA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4991" y="1250576"/>
            <a:ext cx="3662018" cy="36620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B81AD076-BFD4-0B4B-9E2D-FAF5BD6E6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6953" y="1250576"/>
            <a:ext cx="3662018" cy="366201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7CFB72F-51EF-4F46-BB2B-60A5859F9EF5}"/>
              </a:ext>
            </a:extLst>
          </p:cNvPr>
          <p:cNvSpPr txBox="1"/>
          <p:nvPr/>
        </p:nvSpPr>
        <p:spPr>
          <a:xfrm>
            <a:off x="4264991" y="5144015"/>
            <a:ext cx="3662018" cy="1477328"/>
          </a:xfrm>
          <a:prstGeom prst="rect">
            <a:avLst/>
          </a:prstGeom>
          <a:noFill/>
        </p:spPr>
        <p:txBody>
          <a:bodyPr wrap="square" rtlCol="0">
            <a:spAutoFit/>
          </a:bodyPr>
          <a:lstStyle/>
          <a:p>
            <a:pPr algn="ctr"/>
            <a:r>
              <a:rPr lang="en-US" dirty="0">
                <a:latin typeface="CMG Sans" charset="0"/>
                <a:ea typeface="CMG Sans" charset="0"/>
                <a:cs typeface="CMG Sans" charset="0"/>
              </a:rPr>
              <a:t>Osaki </a:t>
            </a:r>
            <a:r>
              <a:rPr lang="en-US" dirty="0" err="1">
                <a:latin typeface="CMG Sans" charset="0"/>
                <a:ea typeface="CMG Sans" charset="0"/>
                <a:cs typeface="CMG Sans" charset="0"/>
              </a:rPr>
              <a:t>Pokima</a:t>
            </a:r>
            <a:r>
              <a:rPr lang="en-US" dirty="0">
                <a:latin typeface="CMG Sans" charset="0"/>
                <a:ea typeface="CMG Sans" charset="0"/>
                <a:cs typeface="CMG Sans" charset="0"/>
              </a:rPr>
              <a:t> </a:t>
            </a:r>
          </a:p>
          <a:p>
            <a:pPr algn="ctr"/>
            <a:r>
              <a:rPr lang="en-US" b="1" dirty="0">
                <a:latin typeface="CMG Sans" charset="0"/>
                <a:ea typeface="CMG Sans" charset="0"/>
                <a:cs typeface="CMG Sans" charset="0"/>
              </a:rPr>
              <a:t>Saki-Saki</a:t>
            </a:r>
          </a:p>
          <a:p>
            <a:pPr algn="ctr"/>
            <a:br>
              <a:rPr lang="en-US" dirty="0">
                <a:latin typeface="CMG Sans" charset="0"/>
                <a:ea typeface="CMG Sans" charset="0"/>
                <a:cs typeface="CMG Sans" charset="0"/>
              </a:rPr>
            </a:br>
            <a:r>
              <a:rPr lang="en-US" dirty="0">
                <a:latin typeface="CMG Sans" charset="0"/>
                <a:ea typeface="CMG Sans" charset="0"/>
                <a:cs typeface="CMG Sans" charset="0"/>
              </a:rPr>
              <a:t>Volo </a:t>
            </a:r>
            <a:r>
              <a:rPr lang="en-US" dirty="0" err="1">
                <a:latin typeface="CMG Sans" charset="0"/>
                <a:ea typeface="CMG Sans" charset="0"/>
                <a:cs typeface="CMG Sans" charset="0"/>
              </a:rPr>
              <a:t>Biou</a:t>
            </a:r>
            <a:r>
              <a:rPr lang="en-US" dirty="0">
                <a:latin typeface="CMG Sans" charset="0"/>
                <a:ea typeface="CMG Sans" charset="0"/>
                <a:cs typeface="CMG Sans" charset="0"/>
              </a:rPr>
              <a:t> Sauvignon</a:t>
            </a:r>
          </a:p>
          <a:p>
            <a:pPr algn="ctr"/>
            <a:r>
              <a:rPr lang="en-US" dirty="0">
                <a:latin typeface="CMG Sans" charset="0"/>
                <a:ea typeface="CMG Sans" charset="0"/>
                <a:cs typeface="CMG Sans" charset="0"/>
              </a:rPr>
              <a:t>(Sophisticated, like me)</a:t>
            </a:r>
          </a:p>
        </p:txBody>
      </p:sp>
      <p:sp>
        <p:nvSpPr>
          <p:cNvPr id="14" name="TextBox 13">
            <a:extLst>
              <a:ext uri="{FF2B5EF4-FFF2-40B4-BE49-F238E27FC236}">
                <a16:creationId xmlns:a16="http://schemas.microsoft.com/office/drawing/2014/main" id="{89FA6876-05E3-7349-A83A-3995DEFF2B63}"/>
              </a:ext>
            </a:extLst>
          </p:cNvPr>
          <p:cNvSpPr txBox="1"/>
          <p:nvPr/>
        </p:nvSpPr>
        <p:spPr>
          <a:xfrm>
            <a:off x="8106953" y="5144015"/>
            <a:ext cx="3662018" cy="1477328"/>
          </a:xfrm>
          <a:prstGeom prst="rect">
            <a:avLst/>
          </a:prstGeom>
          <a:noFill/>
        </p:spPr>
        <p:txBody>
          <a:bodyPr wrap="square" rtlCol="0">
            <a:spAutoFit/>
          </a:bodyPr>
          <a:lstStyle/>
          <a:p>
            <a:pPr algn="ctr"/>
            <a:r>
              <a:rPr lang="en-US" dirty="0" err="1">
                <a:latin typeface="CMG Sans" pitchFamily="2" charset="77"/>
              </a:rPr>
              <a:t>Saivamsi</a:t>
            </a:r>
            <a:r>
              <a:rPr lang="en-US" dirty="0">
                <a:latin typeface="CMG Sans" pitchFamily="2" charset="77"/>
              </a:rPr>
              <a:t> </a:t>
            </a:r>
            <a:r>
              <a:rPr lang="en-US" dirty="0" err="1">
                <a:latin typeface="CMG Sans" pitchFamily="2" charset="77"/>
              </a:rPr>
              <a:t>Hanumanthu</a:t>
            </a:r>
            <a:r>
              <a:rPr lang="en-US" dirty="0">
                <a:latin typeface="CMG Sans" pitchFamily="2" charset="77"/>
              </a:rPr>
              <a:t> </a:t>
            </a:r>
          </a:p>
          <a:p>
            <a:pPr algn="ctr"/>
            <a:r>
              <a:rPr lang="en-US" b="1" dirty="0" err="1">
                <a:latin typeface="CMG Sans" pitchFamily="2" charset="77"/>
              </a:rPr>
              <a:t>Vamso</a:t>
            </a:r>
            <a:r>
              <a:rPr lang="en-US" b="1" dirty="0">
                <a:latin typeface="CMG Sans" pitchFamily="2" charset="77"/>
              </a:rPr>
              <a:t> the Extraordinaire</a:t>
            </a:r>
          </a:p>
          <a:p>
            <a:pPr algn="ctr"/>
            <a:br>
              <a:rPr lang="en-US" dirty="0">
                <a:latin typeface="CMG Sans" pitchFamily="2" charset="77"/>
              </a:rPr>
            </a:br>
            <a:r>
              <a:rPr lang="en-US" dirty="0">
                <a:latin typeface="CMG Sans" pitchFamily="2" charset="77"/>
              </a:rPr>
              <a:t>Sparkling Apple Cider</a:t>
            </a:r>
          </a:p>
          <a:p>
            <a:pPr algn="ctr"/>
            <a:r>
              <a:rPr lang="en-US" dirty="0">
                <a:latin typeface="CMG Sans" pitchFamily="2" charset="77"/>
              </a:rPr>
              <a:t>(Does this count?)</a:t>
            </a:r>
          </a:p>
        </p:txBody>
      </p:sp>
    </p:spTree>
    <p:extLst>
      <p:ext uri="{BB962C8B-B14F-4D97-AF65-F5344CB8AC3E}">
        <p14:creationId xmlns:p14="http://schemas.microsoft.com/office/powerpoint/2010/main" val="3821084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9401" y="156610"/>
            <a:ext cx="7303360" cy="2358197"/>
          </a:xfrm>
        </p:spPr>
        <p:txBody>
          <a:bodyPr>
            <a:normAutofit/>
          </a:bodyPr>
          <a:lstStyle/>
          <a:p>
            <a:r>
              <a:rPr lang="en-US" sz="6600" dirty="0">
                <a:solidFill>
                  <a:schemeClr val="bg1"/>
                </a:solidFill>
                <a:latin typeface="CMG Sans" charset="0"/>
                <a:ea typeface="CMG Sans" charset="0"/>
                <a:cs typeface="CMG Sans" charset="0"/>
              </a:rPr>
              <a:t>Dataset 1</a:t>
            </a:r>
          </a:p>
        </p:txBody>
      </p:sp>
      <p:sp>
        <p:nvSpPr>
          <p:cNvPr id="17" name="TextBox 16">
            <a:extLst>
              <a:ext uri="{FF2B5EF4-FFF2-40B4-BE49-F238E27FC236}">
                <a16:creationId xmlns:a16="http://schemas.microsoft.com/office/drawing/2014/main" id="{7ECC9F3C-B48A-504D-982A-A28B0BEB679C}"/>
              </a:ext>
            </a:extLst>
          </p:cNvPr>
          <p:cNvSpPr txBox="1"/>
          <p:nvPr/>
        </p:nvSpPr>
        <p:spPr>
          <a:xfrm>
            <a:off x="400967" y="3069658"/>
            <a:ext cx="4551373" cy="1631216"/>
          </a:xfrm>
          <a:prstGeom prst="rect">
            <a:avLst/>
          </a:prstGeom>
          <a:noFill/>
        </p:spPr>
        <p:txBody>
          <a:bodyPr wrap="square" lIns="0" rIns="0" rtlCol="0">
            <a:spAutoFit/>
          </a:bodyPr>
          <a:lstStyle/>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130,000 reviews of wines from </a:t>
            </a:r>
            <a:r>
              <a:rPr lang="en-US" sz="2000" dirty="0" err="1">
                <a:solidFill>
                  <a:schemeClr val="bg1"/>
                </a:solidFill>
                <a:latin typeface="CMG Sans" charset="0"/>
                <a:ea typeface="CMG Sans" charset="0"/>
                <a:cs typeface="CMG Sans" charset="0"/>
              </a:rPr>
              <a:t>WineEnthusiast</a:t>
            </a:r>
            <a:endParaRPr lang="en-US" sz="2000" dirty="0">
              <a:solidFill>
                <a:schemeClr val="bg1"/>
              </a:solidFill>
              <a:latin typeface="CMG Sans" charset="0"/>
              <a:ea typeface="CMG Sans" charset="0"/>
              <a:cs typeface="CMG Sans" charset="0"/>
            </a:endParaRPr>
          </a:p>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Retrieved from Kaggle</a:t>
            </a:r>
          </a:p>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Data curated by Zack </a:t>
            </a:r>
            <a:r>
              <a:rPr lang="en-US" sz="2000" dirty="0" err="1">
                <a:solidFill>
                  <a:schemeClr val="bg1"/>
                </a:solidFill>
                <a:latin typeface="CMG Sans" charset="0"/>
                <a:ea typeface="CMG Sans" charset="0"/>
                <a:cs typeface="CMG Sans" charset="0"/>
              </a:rPr>
              <a:t>Thout</a:t>
            </a:r>
            <a:endParaRPr lang="en-US" sz="2000" dirty="0">
              <a:solidFill>
                <a:schemeClr val="bg1"/>
              </a:solidFill>
              <a:latin typeface="CMG Sans" charset="0"/>
              <a:ea typeface="CMG Sans" charset="0"/>
              <a:cs typeface="CMG Sans" charset="0"/>
            </a:endParaRPr>
          </a:p>
        </p:txBody>
      </p:sp>
      <p:pic>
        <p:nvPicPr>
          <p:cNvPr id="3074" name="Picture 2">
            <a:extLst>
              <a:ext uri="{FF2B5EF4-FFF2-40B4-BE49-F238E27FC236}">
                <a16:creationId xmlns:a16="http://schemas.microsoft.com/office/drawing/2014/main" id="{6BC20AAC-B4E5-6A41-B7C7-E63BEA2CD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2340" y="1461366"/>
            <a:ext cx="6900259" cy="48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271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9401" y="156610"/>
            <a:ext cx="7303360" cy="2358197"/>
          </a:xfrm>
        </p:spPr>
        <p:txBody>
          <a:bodyPr>
            <a:normAutofit/>
          </a:bodyPr>
          <a:lstStyle/>
          <a:p>
            <a:r>
              <a:rPr lang="en-US" sz="6600" dirty="0">
                <a:solidFill>
                  <a:schemeClr val="bg1"/>
                </a:solidFill>
                <a:latin typeface="CMG Sans" charset="0"/>
                <a:ea typeface="CMG Sans" charset="0"/>
                <a:cs typeface="CMG Sans" charset="0"/>
              </a:rPr>
              <a:t>Dataset 2</a:t>
            </a:r>
          </a:p>
        </p:txBody>
      </p:sp>
      <p:sp>
        <p:nvSpPr>
          <p:cNvPr id="17" name="TextBox 16">
            <a:extLst>
              <a:ext uri="{FF2B5EF4-FFF2-40B4-BE49-F238E27FC236}">
                <a16:creationId xmlns:a16="http://schemas.microsoft.com/office/drawing/2014/main" id="{7ECC9F3C-B48A-504D-982A-A28B0BEB679C}"/>
              </a:ext>
            </a:extLst>
          </p:cNvPr>
          <p:cNvSpPr txBox="1"/>
          <p:nvPr/>
        </p:nvSpPr>
        <p:spPr>
          <a:xfrm>
            <a:off x="339401" y="2915768"/>
            <a:ext cx="4551373" cy="1938992"/>
          </a:xfrm>
          <a:prstGeom prst="rect">
            <a:avLst/>
          </a:prstGeom>
          <a:noFill/>
        </p:spPr>
        <p:txBody>
          <a:bodyPr wrap="square" lIns="0" rIns="0" rtlCol="0">
            <a:spAutoFit/>
          </a:bodyPr>
          <a:lstStyle/>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250,000 reviews of wines from </a:t>
            </a:r>
            <a:r>
              <a:rPr lang="en-US" sz="2000" dirty="0" err="1">
                <a:solidFill>
                  <a:schemeClr val="bg1"/>
                </a:solidFill>
                <a:latin typeface="CMG Sans" charset="0"/>
                <a:ea typeface="CMG Sans" charset="0"/>
                <a:cs typeface="CMG Sans" charset="0"/>
              </a:rPr>
              <a:t>WineEnthusiast</a:t>
            </a:r>
            <a:endParaRPr lang="en-US" sz="2000" dirty="0">
              <a:solidFill>
                <a:schemeClr val="bg1"/>
              </a:solidFill>
              <a:latin typeface="CMG Sans" charset="0"/>
              <a:ea typeface="CMG Sans" charset="0"/>
              <a:cs typeface="CMG Sans" charset="0"/>
            </a:endParaRPr>
          </a:p>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Retrieved from GitHub</a:t>
            </a:r>
          </a:p>
          <a:p>
            <a:pPr marL="285750" indent="-285750" fontAlgn="base">
              <a:spcBef>
                <a:spcPts val="600"/>
              </a:spcBef>
              <a:spcAft>
                <a:spcPts val="600"/>
              </a:spcAft>
              <a:buFont typeface="Arial" charset="0"/>
              <a:buChar char="•"/>
            </a:pPr>
            <a:r>
              <a:rPr lang="en-US" sz="2000" dirty="0">
                <a:solidFill>
                  <a:schemeClr val="bg1"/>
                </a:solidFill>
                <a:latin typeface="CMG Sans" charset="0"/>
                <a:ea typeface="CMG Sans" charset="0"/>
                <a:cs typeface="CMG Sans" charset="0"/>
              </a:rPr>
              <a:t>Data curated by  </a:t>
            </a:r>
            <a:r>
              <a:rPr lang="en-US" sz="2000" dirty="0" err="1">
                <a:solidFill>
                  <a:schemeClr val="bg1"/>
                </a:solidFill>
                <a:latin typeface="CMG Sans" charset="0"/>
                <a:ea typeface="CMG Sans" charset="0"/>
                <a:cs typeface="CMG Sans" charset="0"/>
              </a:rPr>
              <a:t>Sanyam</a:t>
            </a:r>
            <a:r>
              <a:rPr lang="en-US" sz="2000" dirty="0">
                <a:solidFill>
                  <a:schemeClr val="bg1"/>
                </a:solidFill>
                <a:latin typeface="CMG Sans" charset="0"/>
                <a:ea typeface="CMG Sans" charset="0"/>
                <a:cs typeface="CMG Sans" charset="0"/>
              </a:rPr>
              <a:t> Kapoor</a:t>
            </a:r>
          </a:p>
        </p:txBody>
      </p:sp>
      <p:pic>
        <p:nvPicPr>
          <p:cNvPr id="5122" name="Picture 2">
            <a:extLst>
              <a:ext uri="{FF2B5EF4-FFF2-40B4-BE49-F238E27FC236}">
                <a16:creationId xmlns:a16="http://schemas.microsoft.com/office/drawing/2014/main" id="{3D69A225-BC60-2E44-9ACE-A6E6F9686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933" b="50785"/>
          <a:stretch/>
        </p:blipFill>
        <p:spPr bwMode="auto">
          <a:xfrm>
            <a:off x="4830553" y="1468476"/>
            <a:ext cx="3474372" cy="48371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67FB223-E0AF-4543-BD69-6C2E67D27F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431" r="59035"/>
          <a:stretch/>
        </p:blipFill>
        <p:spPr bwMode="auto">
          <a:xfrm>
            <a:off x="8511370" y="1468476"/>
            <a:ext cx="3474371" cy="483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859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155" y="329785"/>
            <a:ext cx="8275816" cy="2358197"/>
          </a:xfrm>
        </p:spPr>
        <p:txBody>
          <a:bodyPr>
            <a:normAutofit fontScale="90000"/>
          </a:bodyPr>
          <a:lstStyle/>
          <a:p>
            <a:r>
              <a:rPr lang="en-US" sz="6600" dirty="0">
                <a:latin typeface="CMG Sans ExtraBold" charset="0"/>
                <a:ea typeface="CMG Sans ExtraBold" charset="0"/>
                <a:cs typeface="CMG Sans ExtraBold" charset="0"/>
              </a:rPr>
              <a:t>Data Preprocessing</a:t>
            </a:r>
            <a:br>
              <a:rPr lang="en-US" sz="6600" dirty="0">
                <a:latin typeface="CMG Sans ExtraBold" charset="0"/>
                <a:ea typeface="CMG Sans ExtraBold" charset="0"/>
                <a:cs typeface="CMG Sans ExtraBold" charset="0"/>
              </a:rPr>
            </a:br>
            <a:endParaRPr lang="en-US" sz="6600" dirty="0">
              <a:latin typeface="CMG Sans ExtraBold" charset="0"/>
              <a:ea typeface="CMG Sans ExtraBold" charset="0"/>
              <a:cs typeface="CMG Sans ExtraBold" charset="0"/>
            </a:endParaRPr>
          </a:p>
        </p:txBody>
      </p:sp>
      <p:sp>
        <p:nvSpPr>
          <p:cNvPr id="3" name="TextBox 2"/>
          <p:cNvSpPr txBox="1"/>
          <p:nvPr/>
        </p:nvSpPr>
        <p:spPr>
          <a:xfrm>
            <a:off x="331155" y="2508486"/>
            <a:ext cx="6481011"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MG Sans" charset="0"/>
                <a:ea typeface="CMG Sans" charset="0"/>
                <a:cs typeface="CMG Sans" charset="0"/>
              </a:rPr>
              <a:t>Merged 17 CSV files to create </a:t>
            </a:r>
            <a:r>
              <a:rPr lang="en-US" dirty="0" err="1">
                <a:latin typeface="CMG Sans" charset="0"/>
                <a:ea typeface="CMG Sans" charset="0"/>
                <a:cs typeface="CMG Sans" charset="0"/>
              </a:rPr>
              <a:t>DataFrame</a:t>
            </a:r>
            <a:endParaRPr lang="en-US" dirty="0">
              <a:latin typeface="CMG Sans" charset="0"/>
              <a:ea typeface="CMG Sans" charset="0"/>
              <a:cs typeface="CMG Sans" charset="0"/>
            </a:endParaRPr>
          </a:p>
          <a:p>
            <a:pPr marL="285750" indent="-285750">
              <a:buFont typeface="Arial" charset="0"/>
              <a:buChar char="•"/>
            </a:pPr>
            <a:r>
              <a:rPr lang="en-US" dirty="0">
                <a:latin typeface="CMG Sans" charset="0"/>
                <a:ea typeface="CMG Sans" charset="0"/>
                <a:cs typeface="CMG Sans" charset="0"/>
              </a:rPr>
              <a:t>Inner join both datasets (~120k)</a:t>
            </a:r>
          </a:p>
          <a:p>
            <a:pPr marL="285750" indent="-285750">
              <a:buFont typeface="Arial" charset="0"/>
              <a:buChar char="•"/>
            </a:pPr>
            <a:r>
              <a:rPr lang="en-US" dirty="0">
                <a:latin typeface="CMG Sans" charset="0"/>
                <a:ea typeface="CMG Sans" charset="0"/>
                <a:cs typeface="CMG Sans" charset="0"/>
              </a:rPr>
              <a:t>Added Rating Category</a:t>
            </a:r>
          </a:p>
        </p:txBody>
      </p:sp>
      <p:pic>
        <p:nvPicPr>
          <p:cNvPr id="6146" name="Picture 2">
            <a:extLst>
              <a:ext uri="{FF2B5EF4-FFF2-40B4-BE49-F238E27FC236}">
                <a16:creationId xmlns:a16="http://schemas.microsoft.com/office/drawing/2014/main" id="{63F41E6B-A2A9-8341-B21B-3B7D4CCA4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989" y="2238790"/>
            <a:ext cx="4646446" cy="333614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E44DC74-7DBA-DC44-B320-558A2EDB05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256"/>
          <a:stretch/>
        </p:blipFill>
        <p:spPr bwMode="auto">
          <a:xfrm>
            <a:off x="331155" y="3618908"/>
            <a:ext cx="6481011" cy="175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880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076" y="336134"/>
            <a:ext cx="6562224" cy="2358197"/>
          </a:xfrm>
        </p:spPr>
        <p:txBody>
          <a:bodyPr>
            <a:noAutofit/>
          </a:bodyPr>
          <a:lstStyle/>
          <a:p>
            <a:r>
              <a:rPr lang="en-US" sz="6600" dirty="0">
                <a:latin typeface="CMG Sans" charset="0"/>
                <a:ea typeface="CMG Sans" charset="0"/>
                <a:cs typeface="CMG Sans" charset="0"/>
              </a:rPr>
              <a:t>Alcohol Distribution</a:t>
            </a:r>
          </a:p>
        </p:txBody>
      </p:sp>
      <p:sp>
        <p:nvSpPr>
          <p:cNvPr id="7" name="TextBox 6"/>
          <p:cNvSpPr txBox="1"/>
          <p:nvPr/>
        </p:nvSpPr>
        <p:spPr>
          <a:xfrm>
            <a:off x="7409976" y="2701730"/>
            <a:ext cx="4212724" cy="2923877"/>
          </a:xfrm>
          <a:prstGeom prst="rect">
            <a:avLst/>
          </a:prstGeom>
          <a:noFill/>
        </p:spPr>
        <p:txBody>
          <a:bodyPr wrap="square" lIns="0" rIns="0" rtlCol="0">
            <a:spAutoFit/>
          </a:bodyPr>
          <a:lstStyle/>
          <a:p>
            <a:pPr marL="342900" indent="-342900">
              <a:buFont typeface="Arial" panose="020B0604020202020204" pitchFamily="34" charset="0"/>
              <a:buChar char="•"/>
            </a:pPr>
            <a:r>
              <a:rPr lang="en-US" sz="2300" dirty="0">
                <a:solidFill>
                  <a:schemeClr val="tx1">
                    <a:alpha val="70000"/>
                  </a:schemeClr>
                </a:solidFill>
                <a:latin typeface="CMG Sans" charset="0"/>
                <a:ea typeface="CMG Sans" charset="0"/>
                <a:cs typeface="CMG Sans" charset="0"/>
              </a:rPr>
              <a:t>Majority of data falls between 12%-15% Alcoholic Content</a:t>
            </a:r>
          </a:p>
          <a:p>
            <a:pPr marL="342900" indent="-342900">
              <a:buFont typeface="Arial" panose="020B0604020202020204" pitchFamily="34" charset="0"/>
              <a:buChar char="•"/>
            </a:pPr>
            <a:endParaRPr lang="en-US" sz="2300" dirty="0">
              <a:solidFill>
                <a:schemeClr val="tx1">
                  <a:alpha val="70000"/>
                </a:schemeClr>
              </a:solidFill>
              <a:latin typeface="CMG Sans" charset="0"/>
              <a:ea typeface="CMG Sans" charset="0"/>
              <a:cs typeface="CMG Sans" charset="0"/>
            </a:endParaRPr>
          </a:p>
          <a:p>
            <a:pPr marL="342900" indent="-342900">
              <a:buFont typeface="Arial" panose="020B0604020202020204" pitchFamily="34" charset="0"/>
              <a:buChar char="•"/>
            </a:pPr>
            <a:r>
              <a:rPr lang="en-US" sz="2300" dirty="0">
                <a:solidFill>
                  <a:schemeClr val="tx1">
                    <a:alpha val="70000"/>
                  </a:schemeClr>
                </a:solidFill>
                <a:latin typeface="CMG Sans" charset="0"/>
                <a:ea typeface="CMG Sans" charset="0"/>
                <a:cs typeface="CMG Sans" charset="0"/>
              </a:rPr>
              <a:t>Average Alcoholic Content (wines) according to Real Simple 11%-13%</a:t>
            </a:r>
          </a:p>
        </p:txBody>
      </p:sp>
      <p:pic>
        <p:nvPicPr>
          <p:cNvPr id="3" name="Picture 2">
            <a:extLst>
              <a:ext uri="{FF2B5EF4-FFF2-40B4-BE49-F238E27FC236}">
                <a16:creationId xmlns:a16="http://schemas.microsoft.com/office/drawing/2014/main" id="{930B9BF8-ECF8-9B49-A09E-943E183FDCF3}"/>
              </a:ext>
            </a:extLst>
          </p:cNvPr>
          <p:cNvPicPr>
            <a:picLocks noChangeAspect="1"/>
          </p:cNvPicPr>
          <p:nvPr/>
        </p:nvPicPr>
        <p:blipFill rotWithShape="1">
          <a:blip r:embed="rId3"/>
          <a:srcRect t="6561"/>
          <a:stretch/>
        </p:blipFill>
        <p:spPr>
          <a:xfrm>
            <a:off x="569300" y="2301566"/>
            <a:ext cx="6403000" cy="3724207"/>
          </a:xfrm>
          <a:prstGeom prst="rect">
            <a:avLst/>
          </a:prstGeom>
        </p:spPr>
      </p:pic>
    </p:spTree>
    <p:extLst>
      <p:ext uri="{BB962C8B-B14F-4D97-AF65-F5344CB8AC3E}">
        <p14:creationId xmlns:p14="http://schemas.microsoft.com/office/powerpoint/2010/main" val="220738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9401" y="156610"/>
            <a:ext cx="7303360" cy="2358197"/>
          </a:xfrm>
        </p:spPr>
        <p:txBody>
          <a:bodyPr>
            <a:normAutofit/>
          </a:bodyPr>
          <a:lstStyle/>
          <a:p>
            <a:r>
              <a:rPr lang="en-US" sz="6600" dirty="0">
                <a:solidFill>
                  <a:schemeClr val="bg1"/>
                </a:solidFill>
                <a:latin typeface="CMG Sans" charset="0"/>
                <a:ea typeface="CMG Sans" charset="0"/>
                <a:cs typeface="CMG Sans" charset="0"/>
              </a:rPr>
              <a:t>Wine Category</a:t>
            </a:r>
          </a:p>
        </p:txBody>
      </p:sp>
      <p:pic>
        <p:nvPicPr>
          <p:cNvPr id="7" name="Picture 2">
            <a:extLst>
              <a:ext uri="{FF2B5EF4-FFF2-40B4-BE49-F238E27FC236}">
                <a16:creationId xmlns:a16="http://schemas.microsoft.com/office/drawing/2014/main" id="{F3BD55DA-2FEC-004A-BCF8-AFE9E5F0F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642" y="2011752"/>
            <a:ext cx="3789530" cy="37895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9473BA9-CE39-6343-AFDC-57D25EBDEDB7}"/>
              </a:ext>
            </a:extLst>
          </p:cNvPr>
          <p:cNvPicPr>
            <a:picLocks noChangeAspect="1"/>
          </p:cNvPicPr>
          <p:nvPr/>
        </p:nvPicPr>
        <p:blipFill>
          <a:blip r:embed="rId4"/>
          <a:stretch>
            <a:fillRect/>
          </a:stretch>
        </p:blipFill>
        <p:spPr>
          <a:xfrm>
            <a:off x="339401" y="1884470"/>
            <a:ext cx="7220319" cy="4044094"/>
          </a:xfrm>
          <a:prstGeom prst="rect">
            <a:avLst/>
          </a:prstGeom>
        </p:spPr>
      </p:pic>
    </p:spTree>
    <p:extLst>
      <p:ext uri="{BB962C8B-B14F-4D97-AF65-F5344CB8AC3E}">
        <p14:creationId xmlns:p14="http://schemas.microsoft.com/office/powerpoint/2010/main" val="3198403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9401" y="156610"/>
            <a:ext cx="7303360" cy="2358197"/>
          </a:xfrm>
        </p:spPr>
        <p:txBody>
          <a:bodyPr>
            <a:normAutofit/>
          </a:bodyPr>
          <a:lstStyle/>
          <a:p>
            <a:r>
              <a:rPr lang="en-US" sz="6600" dirty="0">
                <a:solidFill>
                  <a:schemeClr val="bg1"/>
                </a:solidFill>
                <a:latin typeface="CMG Sans" charset="0"/>
                <a:ea typeface="CMG Sans" charset="0"/>
                <a:cs typeface="CMG Sans" charset="0"/>
              </a:rPr>
              <a:t>Province</a:t>
            </a:r>
          </a:p>
        </p:txBody>
      </p:sp>
      <p:pic>
        <p:nvPicPr>
          <p:cNvPr id="18434" name="Picture 2">
            <a:extLst>
              <a:ext uri="{FF2B5EF4-FFF2-40B4-BE49-F238E27FC236}">
                <a16:creationId xmlns:a16="http://schemas.microsoft.com/office/drawing/2014/main" id="{033984B3-97BC-8A4B-9D8F-62C9A637E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5858" y="2492079"/>
            <a:ext cx="3496235" cy="28785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B245A4C-C7DF-B44F-8199-85EB51676460}"/>
              </a:ext>
            </a:extLst>
          </p:cNvPr>
          <p:cNvPicPr>
            <a:picLocks noChangeAspect="1"/>
          </p:cNvPicPr>
          <p:nvPr/>
        </p:nvPicPr>
        <p:blipFill>
          <a:blip r:embed="rId4"/>
          <a:stretch>
            <a:fillRect/>
          </a:stretch>
        </p:blipFill>
        <p:spPr>
          <a:xfrm>
            <a:off x="569299" y="1828800"/>
            <a:ext cx="7616661" cy="4205127"/>
          </a:xfrm>
          <a:prstGeom prst="rect">
            <a:avLst/>
          </a:prstGeom>
        </p:spPr>
      </p:pic>
    </p:spTree>
    <p:extLst>
      <p:ext uri="{BB962C8B-B14F-4D97-AF65-F5344CB8AC3E}">
        <p14:creationId xmlns:p14="http://schemas.microsoft.com/office/powerpoint/2010/main" val="2892895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076" y="336134"/>
            <a:ext cx="7510242" cy="2358197"/>
          </a:xfrm>
        </p:spPr>
        <p:txBody>
          <a:bodyPr>
            <a:noAutofit/>
          </a:bodyPr>
          <a:lstStyle/>
          <a:p>
            <a:r>
              <a:rPr lang="en-US" sz="6600" dirty="0">
                <a:latin typeface="CMG Sans" charset="0"/>
                <a:ea typeface="CMG Sans" charset="0"/>
                <a:cs typeface="CMG Sans" charset="0"/>
              </a:rPr>
              <a:t>Price by Points</a:t>
            </a:r>
          </a:p>
        </p:txBody>
      </p:sp>
      <p:sp>
        <p:nvSpPr>
          <p:cNvPr id="10" name="TextBox 9">
            <a:extLst>
              <a:ext uri="{FF2B5EF4-FFF2-40B4-BE49-F238E27FC236}">
                <a16:creationId xmlns:a16="http://schemas.microsoft.com/office/drawing/2014/main" id="{EAE45421-96AA-A149-A328-93038C231BC4}"/>
              </a:ext>
            </a:extLst>
          </p:cNvPr>
          <p:cNvSpPr txBox="1"/>
          <p:nvPr/>
        </p:nvSpPr>
        <p:spPr>
          <a:xfrm>
            <a:off x="7409976" y="3055672"/>
            <a:ext cx="4212724" cy="2215991"/>
          </a:xfrm>
          <a:prstGeom prst="rect">
            <a:avLst/>
          </a:prstGeom>
          <a:noFill/>
        </p:spPr>
        <p:txBody>
          <a:bodyPr wrap="square" lIns="0" rIns="0" rtlCol="0">
            <a:spAutoFit/>
          </a:bodyPr>
          <a:lstStyle/>
          <a:p>
            <a:pPr marL="342900" indent="-342900">
              <a:buFont typeface="Arial" panose="020B0604020202020204" pitchFamily="34" charset="0"/>
              <a:buChar char="•"/>
            </a:pPr>
            <a:r>
              <a:rPr lang="en-US" sz="2300" dirty="0">
                <a:solidFill>
                  <a:schemeClr val="tx1">
                    <a:alpha val="70000"/>
                  </a:schemeClr>
                </a:solidFill>
                <a:latin typeface="CMG Sans" charset="0"/>
                <a:ea typeface="CMG Sans" charset="0"/>
                <a:cs typeface="CMG Sans" charset="0"/>
              </a:rPr>
              <a:t>Used log to reduce skewness in graph</a:t>
            </a:r>
          </a:p>
          <a:p>
            <a:pPr marL="342900" indent="-342900">
              <a:buFont typeface="Arial" panose="020B0604020202020204" pitchFamily="34" charset="0"/>
              <a:buChar char="•"/>
            </a:pPr>
            <a:endParaRPr lang="en-US" sz="2300" dirty="0">
              <a:solidFill>
                <a:schemeClr val="tx1">
                  <a:alpha val="70000"/>
                </a:schemeClr>
              </a:solidFill>
              <a:latin typeface="CMG Sans" charset="0"/>
              <a:ea typeface="CMG Sans" charset="0"/>
              <a:cs typeface="CMG Sans" charset="0"/>
            </a:endParaRPr>
          </a:p>
          <a:p>
            <a:pPr marL="342900" indent="-342900">
              <a:buFont typeface="Arial" panose="020B0604020202020204" pitchFamily="34" charset="0"/>
              <a:buChar char="•"/>
            </a:pPr>
            <a:r>
              <a:rPr lang="en-US" sz="2300" dirty="0">
                <a:solidFill>
                  <a:schemeClr val="tx1">
                    <a:alpha val="70000"/>
                  </a:schemeClr>
                </a:solidFill>
                <a:latin typeface="CMG Sans" charset="0"/>
                <a:ea typeface="CMG Sans" charset="0"/>
                <a:cs typeface="CMG Sans" charset="0"/>
              </a:rPr>
              <a:t>Quality of wine increases price increases exponentially</a:t>
            </a:r>
          </a:p>
        </p:txBody>
      </p:sp>
      <p:pic>
        <p:nvPicPr>
          <p:cNvPr id="14" name="Picture 13">
            <a:extLst>
              <a:ext uri="{FF2B5EF4-FFF2-40B4-BE49-F238E27FC236}">
                <a16:creationId xmlns:a16="http://schemas.microsoft.com/office/drawing/2014/main" id="{812AF532-673B-7841-A78E-E7CC9F5A9217}"/>
              </a:ext>
            </a:extLst>
          </p:cNvPr>
          <p:cNvPicPr>
            <a:picLocks noChangeAspect="1"/>
          </p:cNvPicPr>
          <p:nvPr/>
        </p:nvPicPr>
        <p:blipFill>
          <a:blip r:embed="rId3"/>
          <a:stretch>
            <a:fillRect/>
          </a:stretch>
        </p:blipFill>
        <p:spPr>
          <a:xfrm>
            <a:off x="569300" y="2370511"/>
            <a:ext cx="6403000" cy="3586315"/>
          </a:xfrm>
          <a:prstGeom prst="rect">
            <a:avLst/>
          </a:prstGeom>
        </p:spPr>
      </p:pic>
    </p:spTree>
    <p:extLst>
      <p:ext uri="{BB962C8B-B14F-4D97-AF65-F5344CB8AC3E}">
        <p14:creationId xmlns:p14="http://schemas.microsoft.com/office/powerpoint/2010/main" val="2952823701"/>
      </p:ext>
    </p:extLst>
  </p:cSld>
  <p:clrMapOvr>
    <a:masterClrMapping/>
  </p:clrMapOvr>
</p:sld>
</file>

<file path=ppt/theme/theme1.xml><?xml version="1.0" encoding="utf-8"?>
<a:theme xmlns:a="http://schemas.openxmlformats.org/drawingml/2006/main" name="Pattern Powerpoint Template">
  <a:themeElements>
    <a:clrScheme name="pattern color">
      <a:dk1>
        <a:srgbClr val="49494B"/>
      </a:dk1>
      <a:lt1>
        <a:srgbClr val="FFFFFF"/>
      </a:lt1>
      <a:dk2>
        <a:srgbClr val="49494B"/>
      </a:dk2>
      <a:lt2>
        <a:srgbClr val="FEFCFF"/>
      </a:lt2>
      <a:accent1>
        <a:srgbClr val="1D46F3"/>
      </a:accent1>
      <a:accent2>
        <a:srgbClr val="FE5757"/>
      </a:accent2>
      <a:accent3>
        <a:srgbClr val="FE0061"/>
      </a:accent3>
      <a:accent4>
        <a:srgbClr val="A905B7"/>
      </a:accent4>
      <a:accent5>
        <a:srgbClr val="7030BD"/>
      </a:accent5>
      <a:accent6>
        <a:srgbClr val="3C4EBC"/>
      </a:accent6>
      <a:hlink>
        <a:srgbClr val="5352F5"/>
      </a:hlink>
      <a:folHlink>
        <a:srgbClr val="BFBFBF"/>
      </a:folHlink>
    </a:clrScheme>
    <a:fontScheme name="Source Sans Pro Bold and Regular">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TotalTime>
  <Words>505</Words>
  <Application>Microsoft Macintosh PowerPoint</Application>
  <PresentationFormat>Widescreen</PresentationFormat>
  <Paragraphs>80</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CMG Sans</vt:lpstr>
      <vt:lpstr>CMG Sans Bold Mono Digits</vt:lpstr>
      <vt:lpstr>CMG Sans ExtraBold</vt:lpstr>
      <vt:lpstr>Source Sans Pro</vt:lpstr>
      <vt:lpstr>Pattern Powerpoint Template</vt:lpstr>
      <vt:lpstr>Wine</vt:lpstr>
      <vt:lpstr>Team</vt:lpstr>
      <vt:lpstr>Dataset 1</vt:lpstr>
      <vt:lpstr>Dataset 2</vt:lpstr>
      <vt:lpstr>Data Preprocessing </vt:lpstr>
      <vt:lpstr>Alcohol Distribution</vt:lpstr>
      <vt:lpstr>Wine Category</vt:lpstr>
      <vt:lpstr>Province</vt:lpstr>
      <vt:lpstr>Price by Points</vt:lpstr>
      <vt:lpstr>Who can we trust, really? (Taster data)  </vt:lpstr>
      <vt:lpstr>Best Value Wine</vt:lpstr>
      <vt:lpstr>What’s Jess from New Girl’s favorite wine?</vt:lpstr>
      <vt:lpstr>The End</vt:lpstr>
      <vt:lpstr>Because I feel bad if I don’t credit all the gifs, I made this page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ShapeSlide</dc:creator>
  <cp:keywords/>
  <dc:description/>
  <cp:lastModifiedBy>Microsoft Office User</cp:lastModifiedBy>
  <cp:revision>111</cp:revision>
  <cp:lastPrinted>2017-08-11T00:36:20Z</cp:lastPrinted>
  <dcterms:created xsi:type="dcterms:W3CDTF">2017-08-07T02:30:58Z</dcterms:created>
  <dcterms:modified xsi:type="dcterms:W3CDTF">2020-04-25T13:49:26Z</dcterms:modified>
  <cp:category/>
</cp:coreProperties>
</file>